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sldIdLst>
    <p:sldId id="421" r:id="rId5"/>
    <p:sldId id="386" r:id="rId6"/>
    <p:sldId id="419" r:id="rId7"/>
    <p:sldId id="387" r:id="rId8"/>
    <p:sldId id="388" r:id="rId9"/>
    <p:sldId id="389" r:id="rId10"/>
    <p:sldId id="390" r:id="rId11"/>
    <p:sldId id="391" r:id="rId12"/>
    <p:sldId id="392" r:id="rId13"/>
    <p:sldId id="415" r:id="rId14"/>
    <p:sldId id="416" r:id="rId15"/>
    <p:sldId id="417" r:id="rId16"/>
    <p:sldId id="395" r:id="rId17"/>
    <p:sldId id="393" r:id="rId18"/>
    <p:sldId id="397" r:id="rId19"/>
    <p:sldId id="394" r:id="rId20"/>
    <p:sldId id="404" r:id="rId21"/>
    <p:sldId id="405" r:id="rId22"/>
    <p:sldId id="411" r:id="rId23"/>
    <p:sldId id="406" r:id="rId24"/>
    <p:sldId id="407" r:id="rId25"/>
    <p:sldId id="408" r:id="rId26"/>
    <p:sldId id="410" r:id="rId27"/>
    <p:sldId id="402" r:id="rId28"/>
    <p:sldId id="412" r:id="rId29"/>
    <p:sldId id="413" r:id="rId30"/>
    <p:sldId id="414" r:id="rId31"/>
    <p:sldId id="420" r:id="rId32"/>
    <p:sldId id="399" r:id="rId33"/>
    <p:sldId id="400" r:id="rId34"/>
    <p:sldId id="422" r:id="rId35"/>
    <p:sldId id="423" r:id="rId3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269">
          <p15:clr>
            <a:srgbClr val="A4A3A4"/>
          </p15:clr>
        </p15:guide>
        <p15:guide id="2" pos="340">
          <p15:clr>
            <a:srgbClr val="A4A3A4"/>
          </p15:clr>
        </p15:guide>
        <p15:guide id="3" pos="192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00FF00"/>
        </p14:laserClr>
      </p:ext>
      <p:ext uri="{2FDB2607-1784-4EEB-B798-7EB5836EED8A}">
        <p14:showMediaCtrls xmlns:p14="http://schemas.microsoft.com/office/powerpoint/2010/main" val="1"/>
      </p:ext>
    </p:extLst>
  </p:showPr>
  <p:clrMru>
    <a:srgbClr val="FFFAB1"/>
    <a:srgbClr val="9A1959"/>
    <a:srgbClr val="A2CEF6"/>
    <a:srgbClr val="D8E6F8"/>
    <a:srgbClr val="E8F4F8"/>
    <a:srgbClr val="CCFFCC"/>
    <a:srgbClr val="99FFCC"/>
    <a:srgbClr val="CCECFF"/>
    <a:srgbClr val="F0F7FA"/>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59" autoAdjust="0"/>
    <p:restoredTop sz="95545" autoAdjust="0"/>
  </p:normalViewPr>
  <p:slideViewPr>
    <p:cSldViewPr>
      <p:cViewPr>
        <p:scale>
          <a:sx n="94" d="100"/>
          <a:sy n="94" d="100"/>
        </p:scale>
        <p:origin x="1376" y="320"/>
      </p:cViewPr>
      <p:guideLst>
        <p:guide orient="horz" pos="4269"/>
        <p:guide pos="340"/>
        <p:guide pos="1927"/>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05B674B-12CC-451C-AB26-4534792A9C31}" type="datetimeFigureOut">
              <a:rPr lang="en-US"/>
              <a:pPr>
                <a:defRPr/>
              </a:pPr>
              <a:t>9/7/17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72A5AAF-689B-46C5-AEA8-B5E4FB60F770}" type="slidenum">
              <a:rPr lang="en-US"/>
              <a:pPr>
                <a:defRPr/>
              </a:pPr>
              <a:t>‹#›</a:t>
            </a:fld>
            <a:endParaRPr lang="en-US"/>
          </a:p>
        </p:txBody>
      </p:sp>
    </p:spTree>
    <p:extLst>
      <p:ext uri="{BB962C8B-B14F-4D97-AF65-F5344CB8AC3E}">
        <p14:creationId xmlns:p14="http://schemas.microsoft.com/office/powerpoint/2010/main" val="39840306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 Id="rId3" Type="http://schemas.openxmlformats.org/officeDocument/2006/relationships/hyperlink" Target="https://msdn.microsoft.com/ru-ru/library/system.threading.thread.getdomain(v=vs.110).aspx"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s://msdn.microsoft.com/ru-ru/library/system.threading.thread.getdomain(v=vs.110).aspx"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a:t>
            </a:fld>
            <a:endParaRPr lang="en-US"/>
          </a:p>
        </p:txBody>
      </p:sp>
    </p:spTree>
    <p:extLst>
      <p:ext uri="{BB962C8B-B14F-4D97-AF65-F5344CB8AC3E}">
        <p14:creationId xmlns:p14="http://schemas.microsoft.com/office/powerpoint/2010/main" val="1720798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На уровне языка ссылочные типы обладают семантикой ссылок, в соответствии с которой главенствующее положение имеет идентичность объектов, и только потом их содержимое. Тогда как типы значений обладают семантикой значений, в соответствии с которой объекты не имеют идентичности, недоступны через ссылки и интерпретируются в соответствии в зависимости от их содержимого.</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10</a:t>
            </a:fld>
            <a:endParaRPr lang="en-US"/>
          </a:p>
        </p:txBody>
      </p:sp>
    </p:spTree>
    <p:extLst>
      <p:ext uri="{BB962C8B-B14F-4D97-AF65-F5344CB8AC3E}">
        <p14:creationId xmlns:p14="http://schemas.microsoft.com/office/powerpoint/2010/main" val="184794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Стек и куча не более чем области адресов виртуальной</a:t>
            </a:r>
            <a:r>
              <a:rPr lang="ru-RU" baseline="0" dirty="0" smtClean="0"/>
              <a:t> памяти</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12</a:t>
            </a:fld>
            <a:endParaRPr lang="en-US"/>
          </a:p>
        </p:txBody>
      </p:sp>
    </p:spTree>
    <p:extLst>
      <p:ext uri="{BB962C8B-B14F-4D97-AF65-F5344CB8AC3E}">
        <p14:creationId xmlns:p14="http://schemas.microsoft.com/office/powerpoint/2010/main" val="101072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Мы начнем знакомство с устройством .NET-типов с того, что рассмотрим фрейм стека, содержащий ссылку на объект (обычно именно в стеке начинается жизненный цикл объекта). Код в </a:t>
            </a:r>
            <a:r>
              <a:rPr lang="ru-RU" dirty="0" err="1" smtClean="0"/>
              <a:t>листенге</a:t>
            </a:r>
            <a:r>
              <a:rPr lang="ru-RU" dirty="0" smtClean="0"/>
              <a:t> 2 — простая консольная программа, в точке входа в которую вызывается статический метод. Метод </a:t>
            </a:r>
            <a:r>
              <a:rPr lang="ru-RU" dirty="0" err="1" smtClean="0"/>
              <a:t>Create</a:t>
            </a:r>
            <a:r>
              <a:rPr lang="ru-RU" dirty="0" smtClean="0"/>
              <a:t> создает экземпляр типа </a:t>
            </a:r>
            <a:r>
              <a:rPr lang="ru-RU" dirty="0" err="1" smtClean="0"/>
              <a:t>SmallClass</a:t>
            </a:r>
            <a:r>
              <a:rPr lang="ru-RU" dirty="0" smtClean="0"/>
              <a:t>, содержащий массив байтов. Мы используем этот массив для демонстрации создания экземпляра объекта в </a:t>
            </a:r>
            <a:r>
              <a:rPr lang="ru-RU" dirty="0" err="1" smtClean="0"/>
              <a:t>Large</a:t>
            </a:r>
            <a:r>
              <a:rPr lang="ru-RU" dirty="0" smtClean="0"/>
              <a:t> </a:t>
            </a:r>
            <a:r>
              <a:rPr lang="ru-RU" dirty="0" err="1" smtClean="0"/>
              <a:t>Object</a:t>
            </a:r>
            <a:r>
              <a:rPr lang="ru-RU" dirty="0" smtClean="0"/>
              <a:t> </a:t>
            </a:r>
            <a:r>
              <a:rPr lang="ru-RU" dirty="0" err="1" smtClean="0"/>
              <a:t>Heap</a:t>
            </a:r>
            <a:r>
              <a:rPr lang="ru-RU" dirty="0" smtClean="0"/>
              <a:t>. Код тривиален, но вполне подойдет в качестве примера.</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13</a:t>
            </a:fld>
            <a:endParaRPr lang="en-US"/>
          </a:p>
        </p:txBody>
      </p:sp>
    </p:spTree>
    <p:extLst>
      <p:ext uri="{BB962C8B-B14F-4D97-AF65-F5344CB8AC3E}">
        <p14:creationId xmlns:p14="http://schemas.microsoft.com/office/powerpoint/2010/main" val="247283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err="1" smtClean="0">
                <a:solidFill>
                  <a:schemeClr val="tx1"/>
                </a:solidFill>
                <a:effectLst/>
                <a:latin typeface="+mn-lt"/>
                <a:ea typeface="+mn-ea"/>
                <a:cs typeface="+mn-cs"/>
              </a:rPr>
              <a:t>Фрейм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стека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кучи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приложения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SomeProgram</a:t>
            </a:r>
            <a:r>
              <a:rPr lang="en-US" sz="1200" kern="1200" dirty="0" smtClean="0">
                <a:solidFill>
                  <a:schemeClr val="tx1"/>
                </a:solidFill>
                <a:effectLst/>
                <a:latin typeface="+mn-lt"/>
                <a:ea typeface="+mn-ea"/>
                <a:cs typeface="+mn-cs"/>
              </a:rPr>
              <a:t> </a:t>
            </a:r>
            <a:r>
              <a:rPr lang="ru-RU" dirty="0" smtClean="0"/>
              <a:t>снимок фрейма стека при использовании соглашения </a:t>
            </a:r>
            <a:r>
              <a:rPr lang="ru-RU" dirty="0" err="1" smtClean="0"/>
              <a:t>fastcall</a:t>
            </a:r>
            <a:endParaRPr lang="en-US" dirty="0" smtClean="0"/>
          </a:p>
          <a:p>
            <a:r>
              <a:rPr lang="en-US" sz="1200" kern="1200" dirty="0" err="1" smtClean="0">
                <a:solidFill>
                  <a:schemeClr val="tx1"/>
                </a:solidFill>
                <a:effectLst/>
                <a:latin typeface="+mn-lt"/>
                <a:ea typeface="+mn-ea"/>
                <a:cs typeface="+mn-cs"/>
              </a:rPr>
              <a:t>З</a:t>
            </a:r>
            <a:r>
              <a:rPr lang="ru-RU" sz="1200" kern="1200" dirty="0" err="1" smtClean="0">
                <a:solidFill>
                  <a:schemeClr val="tx1"/>
                </a:solidFill>
                <a:effectLst/>
                <a:latin typeface="+mn-lt"/>
                <a:ea typeface="+mn-ea"/>
                <a:cs typeface="+mn-cs"/>
              </a:rPr>
              <a:t>аголовок</a:t>
            </a:r>
            <a:r>
              <a:rPr lang="ru-RU" sz="1200" kern="1200" baseline="0" dirty="0" smtClean="0">
                <a:solidFill>
                  <a:schemeClr val="tx1"/>
                </a:solidFill>
                <a:effectLst/>
                <a:latin typeface="+mn-lt"/>
                <a:ea typeface="+mn-ea"/>
                <a:cs typeface="+mn-cs"/>
              </a:rPr>
              <a:t> объекта (</a:t>
            </a:r>
            <a:r>
              <a:rPr lang="en-US" sz="1200" kern="1200" baseline="0" dirty="0" err="1" smtClean="0">
                <a:solidFill>
                  <a:schemeClr val="tx1"/>
                </a:solidFill>
                <a:effectLst/>
                <a:latin typeface="+mn-lt"/>
                <a:ea typeface="+mn-ea"/>
                <a:cs typeface="+mn-cs"/>
              </a:rPr>
              <a:t>SynckBlockIndex</a:t>
            </a:r>
            <a:r>
              <a:rPr lang="ru-RU"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На рис. 2 показан типичный снимок фрейма стека при использовании соглашения </a:t>
            </a:r>
            <a:r>
              <a:rPr lang="ru-RU" dirty="0" err="1" smtClean="0"/>
              <a:t>fastcall</a:t>
            </a:r>
            <a:r>
              <a:rPr lang="ru-RU" dirty="0" smtClean="0"/>
              <a:t>. Мы установили точку прерывания на строку «</a:t>
            </a:r>
            <a:r>
              <a:rPr lang="ru-RU" dirty="0" err="1" smtClean="0"/>
              <a:t>return</a:t>
            </a:r>
            <a:r>
              <a:rPr lang="ru-RU" dirty="0" smtClean="0"/>
              <a:t> </a:t>
            </a:r>
            <a:r>
              <a:rPr lang="ru-RU" dirty="0" err="1" smtClean="0"/>
              <a:t>smallObj</a:t>
            </a:r>
            <a:r>
              <a:rPr lang="ru-RU" dirty="0" smtClean="0"/>
              <a:t>;» метода </a:t>
            </a:r>
            <a:r>
              <a:rPr lang="ru-RU" dirty="0" err="1" smtClean="0"/>
              <a:t>Create</a:t>
            </a:r>
            <a:r>
              <a:rPr lang="ru-RU" dirty="0" smtClean="0"/>
              <a:t>. (</a:t>
            </a:r>
            <a:r>
              <a:rPr lang="ru-RU" dirty="0" err="1" smtClean="0"/>
              <a:t>Fastcall</a:t>
            </a:r>
            <a:r>
              <a:rPr lang="ru-RU" dirty="0" smtClean="0"/>
              <a:t> — соглашение о вызове, используемое в .NET, при котором аргументы функций по возможности передаются в регистрах, остальные аргументы помещаются в стек справа налево, а затем выталкиваются из стека вызываемой функцией.) Локальная переменная </a:t>
            </a:r>
            <a:r>
              <a:rPr lang="ru-RU" dirty="0" err="1" smtClean="0"/>
              <a:t>objSize</a:t>
            </a:r>
            <a:r>
              <a:rPr lang="ru-RU" dirty="0" smtClean="0"/>
              <a:t> значимого типа размещается в стеке. Для переменных ссылочных типов, таких как </a:t>
            </a:r>
            <a:r>
              <a:rPr lang="ru-RU" dirty="0" err="1" smtClean="0"/>
              <a:t>smallObj</a:t>
            </a:r>
            <a:r>
              <a:rPr lang="ru-RU" dirty="0" smtClean="0"/>
              <a:t>, в стек помещается значение фиксированного размера (4 байта, тип DWORD), содержащее адрес экземпляра объекта, созданного в обычной GC </a:t>
            </a:r>
            <a:r>
              <a:rPr lang="ru-RU" dirty="0" err="1" smtClean="0"/>
              <a:t>Heap</a:t>
            </a:r>
            <a:r>
              <a:rPr lang="ru-RU" dirty="0" smtClean="0"/>
              <a:t>. В традиционном </a:t>
            </a:r>
            <a:r>
              <a:rPr lang="ru-RU" dirty="0" err="1" smtClean="0"/>
              <a:t>C</a:t>
            </a:r>
            <a:r>
              <a:rPr lang="ru-RU" dirty="0" smtClean="0"/>
              <a:t>++ это значение называют указателем на объект, а в мире управляемых приложений — ссылкой на объект. Как бы то ни было, оно содержит адрес экземпляра объекта. Мы будем использовать термин </a:t>
            </a:r>
            <a:r>
              <a:rPr lang="ru-RU" dirty="0" err="1" smtClean="0"/>
              <a:t>ObjectInstance</a:t>
            </a:r>
            <a:r>
              <a:rPr lang="ru-RU" dirty="0" smtClean="0"/>
              <a:t> (экземпляр объекта) для обозначения структуры данных, находящейся по адресу, на который указывает ссылка на объект.</a:t>
            </a:r>
            <a:endParaRPr lang="en-US" dirty="0" smtClean="0"/>
          </a:p>
          <a:p>
            <a:r>
              <a:rPr lang="en-US" dirty="0" smtClean="0">
                <a:effectLst/>
              </a:rPr>
              <a:t> </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14</a:t>
            </a:fld>
            <a:endParaRPr lang="en-US"/>
          </a:p>
        </p:txBody>
      </p:sp>
    </p:spTree>
    <p:extLst>
      <p:ext uri="{BB962C8B-B14F-4D97-AF65-F5344CB8AC3E}">
        <p14:creationId xmlns:p14="http://schemas.microsoft.com/office/powerpoint/2010/main" val="3242658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Экземпляры значимых типов хранятся или в стеке потока, или в GC </a:t>
            </a:r>
            <a:r>
              <a:rPr lang="ru-RU" dirty="0" err="1" smtClean="0"/>
              <a:t>Heap</a:t>
            </a:r>
            <a:r>
              <a:rPr lang="ru-RU" dirty="0" smtClean="0"/>
              <a:t>. Экземпляры всех ссылочных типов хранятся в GC </a:t>
            </a:r>
            <a:r>
              <a:rPr lang="ru-RU" dirty="0" err="1" smtClean="0"/>
              <a:t>Heap</a:t>
            </a:r>
            <a:r>
              <a:rPr lang="ru-RU" dirty="0" smtClean="0"/>
              <a:t> или LOH. На объект могут ссылаться локальные переменные, содержащиеся в стеке, таблицы описателей, используемые при </a:t>
            </a:r>
            <a:r>
              <a:rPr lang="ru-RU" dirty="0" err="1" smtClean="0"/>
              <a:t>interop</a:t>
            </a:r>
            <a:r>
              <a:rPr lang="ru-RU" dirty="0" smtClean="0"/>
              <a:t> или </a:t>
            </a:r>
            <a:r>
              <a:rPr lang="ru-RU" dirty="0" err="1" smtClean="0"/>
              <a:t>P</a:t>
            </a:r>
            <a:r>
              <a:rPr lang="ru-RU" dirty="0" smtClean="0"/>
              <a:t>/</a:t>
            </a:r>
            <a:r>
              <a:rPr lang="ru-RU" dirty="0" err="1" smtClean="0"/>
              <a:t>Invoke</a:t>
            </a:r>
            <a:r>
              <a:rPr lang="ru-RU" dirty="0" smtClean="0"/>
              <a:t>, регистры (указатель </a:t>
            </a:r>
            <a:r>
              <a:rPr lang="ru-RU" dirty="0" err="1" smtClean="0"/>
              <a:t>this</a:t>
            </a:r>
            <a:r>
              <a:rPr lang="ru-RU" dirty="0" smtClean="0"/>
              <a:t> и аргументы методов при выполнении методов) и очередь подготовки к уничтожению (в случае объектов, у которых есть методы подготовки к уничтожению). OBJECTREF указывает не на начало </a:t>
            </a:r>
            <a:r>
              <a:rPr lang="ru-RU" dirty="0" err="1" smtClean="0"/>
              <a:t>ObjectInstance</a:t>
            </a:r>
            <a:r>
              <a:rPr lang="ru-RU" dirty="0" smtClean="0"/>
              <a:t>, а на адрес, смещенный на DWORD (4 байта). Это DWORD-поле называется </a:t>
            </a:r>
            <a:r>
              <a:rPr lang="ru-RU" dirty="0" err="1" smtClean="0"/>
              <a:t>Object</a:t>
            </a:r>
            <a:r>
              <a:rPr lang="ru-RU" dirty="0" smtClean="0"/>
              <a:t> </a:t>
            </a:r>
            <a:r>
              <a:rPr lang="ru-RU" dirty="0" err="1" smtClean="0"/>
              <a:t>Header</a:t>
            </a:r>
            <a:r>
              <a:rPr lang="ru-RU" dirty="0" smtClean="0"/>
              <a:t> и содержит индекс записи таблицы </a:t>
            </a:r>
            <a:r>
              <a:rPr lang="ru-RU" dirty="0" err="1" smtClean="0"/>
              <a:t>SyncTableEntry</a:t>
            </a:r>
            <a:r>
              <a:rPr lang="ru-RU" dirty="0" smtClean="0"/>
              <a:t> (номер </a:t>
            </a:r>
            <a:r>
              <a:rPr lang="ru-RU" dirty="0" err="1" smtClean="0"/>
              <a:t>syncblk</a:t>
            </a:r>
            <a:r>
              <a:rPr lang="ru-RU" dirty="0" smtClean="0"/>
              <a:t>, отсчитываемый от единицы). Поскольку связывание осуществляется по индексу, CLR при необходимости может перемещать таблицу в памяти, увеличивая размер. </a:t>
            </a:r>
            <a:r>
              <a:rPr lang="ru-RU" dirty="0" err="1" smtClean="0"/>
              <a:t>SyncTableEntry</a:t>
            </a:r>
            <a:r>
              <a:rPr lang="ru-RU" dirty="0" smtClean="0"/>
              <a:t> содержит слабую обратную ссылку на объект, с помощью которой CLR может определить владельца </a:t>
            </a:r>
            <a:r>
              <a:rPr lang="ru-RU" dirty="0" err="1" smtClean="0"/>
              <a:t>SyncBlock</a:t>
            </a:r>
            <a:r>
              <a:rPr lang="ru-RU" dirty="0" smtClean="0"/>
              <a:t>. Слабые ссылки (</a:t>
            </a:r>
            <a:r>
              <a:rPr lang="ru-RU" dirty="0" err="1" smtClean="0"/>
              <a:t>weak</a:t>
            </a:r>
            <a:r>
              <a:rPr lang="ru-RU" dirty="0" smtClean="0"/>
              <a:t> </a:t>
            </a:r>
            <a:r>
              <a:rPr lang="ru-RU" dirty="0" err="1" smtClean="0"/>
              <a:t>references</a:t>
            </a:r>
            <a:r>
              <a:rPr lang="ru-RU" dirty="0" smtClean="0"/>
              <a:t>) позволяют GC уничтожить объект при сборе мусора, когда сильных ссылок (</a:t>
            </a:r>
            <a:r>
              <a:rPr lang="ru-RU" dirty="0" err="1" smtClean="0"/>
              <a:t>strong</a:t>
            </a:r>
            <a:r>
              <a:rPr lang="ru-RU" dirty="0" smtClean="0"/>
              <a:t> </a:t>
            </a:r>
            <a:r>
              <a:rPr lang="ru-RU" dirty="0" err="1" smtClean="0"/>
              <a:t>references</a:t>
            </a:r>
            <a:r>
              <a:rPr lang="ru-RU" dirty="0" smtClean="0"/>
              <a:t>) на него нет. Кроме того, в </a:t>
            </a:r>
            <a:r>
              <a:rPr lang="ru-RU" dirty="0" err="1" smtClean="0"/>
              <a:t>SyncTableEntry</a:t>
            </a:r>
            <a:r>
              <a:rPr lang="ru-RU" dirty="0" smtClean="0"/>
              <a:t> хранится указатель на </a:t>
            </a:r>
            <a:r>
              <a:rPr lang="ru-RU" dirty="0" err="1" smtClean="0"/>
              <a:t>SyncBlock</a:t>
            </a:r>
            <a:r>
              <a:rPr lang="ru-RU" dirty="0" smtClean="0"/>
              <a:t>, содержащий полезную, но редко нужную экземплярам объектов информацию. К этой информации относятся данные о блокировке объекта, его хэш-код, всевозможные данные шлюзования (</a:t>
            </a:r>
            <a:r>
              <a:rPr lang="ru-RU" dirty="0" err="1" smtClean="0"/>
              <a:t>thunking</a:t>
            </a:r>
            <a:r>
              <a:rPr lang="ru-RU" dirty="0" smtClean="0"/>
              <a:t>) и индекс его </a:t>
            </a:r>
            <a:r>
              <a:rPr lang="ru-RU" dirty="0" err="1" smtClean="0"/>
              <a:t>AppDomain</a:t>
            </a:r>
            <a:r>
              <a:rPr lang="ru-RU" dirty="0" smtClean="0"/>
              <a:t>. В большинстве случаев под </a:t>
            </a:r>
            <a:r>
              <a:rPr lang="ru-RU" dirty="0" err="1" smtClean="0"/>
              <a:t>SyncBlock</a:t>
            </a:r>
            <a:r>
              <a:rPr lang="ru-RU" dirty="0" smtClean="0"/>
              <a:t> экземпляра объекта не выделяется память, и номер </a:t>
            </a:r>
            <a:r>
              <a:rPr lang="ru-RU" dirty="0" err="1" smtClean="0"/>
              <a:t>syncblk</a:t>
            </a:r>
            <a:r>
              <a:rPr lang="ru-RU" dirty="0" smtClean="0"/>
              <a:t> (номер блока синхронизации) равен нулю. Ситуация меняется, когда поток выполняет операторы наподобие </a:t>
            </a:r>
            <a:r>
              <a:rPr lang="ru-RU" dirty="0" err="1" smtClean="0"/>
              <a:t>lock</a:t>
            </a:r>
            <a:r>
              <a:rPr lang="ru-RU" dirty="0" smtClean="0"/>
              <a:t>(</a:t>
            </a:r>
            <a:r>
              <a:rPr lang="ru-RU" dirty="0" err="1" smtClean="0"/>
              <a:t>obj</a:t>
            </a:r>
            <a:r>
              <a:rPr lang="ru-RU" dirty="0" smtClean="0"/>
              <a:t>) или </a:t>
            </a:r>
            <a:r>
              <a:rPr lang="ru-RU" dirty="0" err="1" smtClean="0"/>
              <a:t>obj.GetHashCode</a:t>
            </a:r>
            <a:r>
              <a:rPr lang="ru-RU"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15</a:t>
            </a:fld>
            <a:endParaRPr lang="en-US"/>
          </a:p>
        </p:txBody>
      </p:sp>
    </p:spTree>
    <p:extLst>
      <p:ext uri="{BB962C8B-B14F-4D97-AF65-F5344CB8AC3E}">
        <p14:creationId xmlns:p14="http://schemas.microsoft.com/office/powerpoint/2010/main" val="1220502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10000"/>
          </a:bodyPr>
          <a:lstStyle/>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Фрейм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стека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кучи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приложения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SomeProgram</a:t>
            </a:r>
            <a:r>
              <a:rPr lang="en-US" dirty="0" smtClean="0">
                <a:effectLst/>
              </a:rPr>
              <a:t>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smtClean="0"/>
              <a:t>SRV*</a:t>
            </a:r>
            <a:r>
              <a:rPr kumimoji="0" lang="en-US" sz="1200" b="0" i="0" u="none" strike="noStrike" kern="1200" cap="none" spc="0" normalizeH="0" baseline="0" noProof="0" dirty="0" smtClean="0">
                <a:ln>
                  <a:noFill/>
                </a:ln>
                <a:solidFill>
                  <a:prstClr val="black"/>
                </a:solidFill>
                <a:effectLst/>
                <a:uLnTx/>
                <a:uFillTx/>
                <a:latin typeface="Arial" charset="0"/>
                <a:ea typeface="+mn-ea"/>
                <a:cs typeface="+mn-cs"/>
              </a:rPr>
              <a:t>C:/symbols*http://</a:t>
            </a:r>
            <a:r>
              <a:rPr kumimoji="0" lang="en-US" sz="1200" b="0" i="0" u="none" strike="noStrike" kern="1200" cap="none" spc="0" normalizeH="0" baseline="0" noProof="0" dirty="0" err="1" smtClean="0">
                <a:ln>
                  <a:noFill/>
                </a:ln>
                <a:solidFill>
                  <a:prstClr val="black"/>
                </a:solidFill>
                <a:effectLst/>
                <a:uLnTx/>
                <a:uFillTx/>
                <a:latin typeface="Arial" charset="0"/>
                <a:ea typeface="+mn-ea"/>
                <a:cs typeface="+mn-cs"/>
              </a:rPr>
              <a:t>msdl.microsoft.com</a:t>
            </a:r>
            <a:r>
              <a:rPr kumimoji="0" lang="en-US" sz="1200" b="0" i="0" u="none" strike="noStrike" kern="1200" cap="none" spc="0" normalizeH="0" baseline="0" noProof="0" dirty="0" smtClean="0">
                <a:ln>
                  <a:noFill/>
                </a:ln>
                <a:solidFill>
                  <a:prstClr val="black"/>
                </a:solidFill>
                <a:effectLst/>
                <a:uLnTx/>
                <a:uFillTx/>
                <a:latin typeface="Arial" charset="0"/>
                <a:ea typeface="+mn-ea"/>
                <a:cs typeface="+mn-cs"/>
              </a:rPr>
              <a:t>/download/symbols</a:t>
            </a:r>
          </a:p>
          <a:p>
            <a:endParaRPr lang="ru-RU" dirty="0" smtClean="0">
              <a:effectLst/>
            </a:endParaRPr>
          </a:p>
          <a:p>
            <a:endParaRPr lang="ru-RU" dirty="0" smtClean="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Экземпляры значимых типов хранятся или в стеке потока, или в GC </a:t>
            </a:r>
            <a:r>
              <a:rPr lang="ru-RU" dirty="0" err="1" smtClean="0"/>
              <a:t>Heap</a:t>
            </a:r>
            <a:r>
              <a:rPr lang="ru-RU" dirty="0" smtClean="0"/>
              <a:t>. Экземпляры всех ссылочных типов хранятся в GC </a:t>
            </a:r>
            <a:r>
              <a:rPr lang="ru-RU" dirty="0" err="1" smtClean="0"/>
              <a:t>Heap</a:t>
            </a:r>
            <a:r>
              <a:rPr lang="ru-RU" dirty="0" smtClean="0"/>
              <a:t> или LOH. На объект могут ссылаться локальные переменные, содержащиеся в стеке, таблицы описателей, используемые при </a:t>
            </a:r>
            <a:r>
              <a:rPr lang="ru-RU" dirty="0" err="1" smtClean="0"/>
              <a:t>interop</a:t>
            </a:r>
            <a:r>
              <a:rPr lang="ru-RU" dirty="0" smtClean="0"/>
              <a:t> или </a:t>
            </a:r>
            <a:r>
              <a:rPr lang="ru-RU" dirty="0" err="1" smtClean="0"/>
              <a:t>P</a:t>
            </a:r>
            <a:r>
              <a:rPr lang="ru-RU" dirty="0" smtClean="0"/>
              <a:t>/</a:t>
            </a:r>
            <a:r>
              <a:rPr lang="ru-RU" dirty="0" err="1" smtClean="0"/>
              <a:t>Invoke</a:t>
            </a:r>
            <a:r>
              <a:rPr lang="ru-RU" dirty="0" smtClean="0"/>
              <a:t>, регистры (указатель </a:t>
            </a:r>
            <a:r>
              <a:rPr lang="ru-RU" dirty="0" err="1" smtClean="0"/>
              <a:t>this</a:t>
            </a:r>
            <a:r>
              <a:rPr lang="ru-RU" dirty="0" smtClean="0"/>
              <a:t> и аргументы методов при выполнении методов) и очередь подготовки к уничтожению (в случае объектов, у которых есть методы подготовки к уничтожению). OBJECTREF указывает не на начало </a:t>
            </a:r>
            <a:r>
              <a:rPr lang="ru-RU" dirty="0" err="1" smtClean="0"/>
              <a:t>ObjectInstance</a:t>
            </a:r>
            <a:r>
              <a:rPr lang="ru-RU" dirty="0" smtClean="0"/>
              <a:t>, а на адрес, смещенный на DWORD (4 байта). Это DWORD-поле называется </a:t>
            </a:r>
            <a:r>
              <a:rPr lang="ru-RU" dirty="0" err="1" smtClean="0"/>
              <a:t>Object</a:t>
            </a:r>
            <a:r>
              <a:rPr lang="ru-RU" dirty="0" smtClean="0"/>
              <a:t> </a:t>
            </a:r>
            <a:r>
              <a:rPr lang="ru-RU" dirty="0" err="1" smtClean="0"/>
              <a:t>Header</a:t>
            </a:r>
            <a:r>
              <a:rPr lang="ru-RU" dirty="0" smtClean="0"/>
              <a:t> и содержит индекс записи таблицы </a:t>
            </a:r>
            <a:r>
              <a:rPr lang="ru-RU" dirty="0" err="1" smtClean="0"/>
              <a:t>SyncTableEntry</a:t>
            </a:r>
            <a:r>
              <a:rPr lang="ru-RU" dirty="0" smtClean="0"/>
              <a:t> (номер </a:t>
            </a:r>
            <a:r>
              <a:rPr lang="ru-RU" dirty="0" err="1" smtClean="0"/>
              <a:t>syncblk</a:t>
            </a:r>
            <a:r>
              <a:rPr lang="ru-RU" dirty="0" smtClean="0"/>
              <a:t>, отсчитываемый от единицы). Поскольку связывание осуществляется по индексу, CLR при необходимости может перемещать таблицу в памяти, увеличивая размер. </a:t>
            </a:r>
            <a:r>
              <a:rPr lang="ru-RU" dirty="0" err="1" smtClean="0"/>
              <a:t>SyncTableEntry</a:t>
            </a:r>
            <a:r>
              <a:rPr lang="ru-RU" dirty="0" smtClean="0"/>
              <a:t> содержит слабую обратную ссылку на объект, с помощью которой CLR может определить владельца </a:t>
            </a:r>
            <a:r>
              <a:rPr lang="ru-RU" dirty="0" err="1" smtClean="0"/>
              <a:t>SyncBlock</a:t>
            </a:r>
            <a:r>
              <a:rPr lang="ru-RU" dirty="0" smtClean="0"/>
              <a:t>. Слабые ссылки (</a:t>
            </a:r>
            <a:r>
              <a:rPr lang="ru-RU" dirty="0" err="1" smtClean="0"/>
              <a:t>weak</a:t>
            </a:r>
            <a:r>
              <a:rPr lang="ru-RU" dirty="0" smtClean="0"/>
              <a:t> </a:t>
            </a:r>
            <a:r>
              <a:rPr lang="ru-RU" dirty="0" err="1" smtClean="0"/>
              <a:t>references</a:t>
            </a:r>
            <a:r>
              <a:rPr lang="ru-RU" dirty="0" smtClean="0"/>
              <a:t>) позволяют GC уничтожить объект при сборе мусора, когда сильных ссылок (</a:t>
            </a:r>
            <a:r>
              <a:rPr lang="ru-RU" dirty="0" err="1" smtClean="0"/>
              <a:t>strong</a:t>
            </a:r>
            <a:r>
              <a:rPr lang="ru-RU" dirty="0" smtClean="0"/>
              <a:t> </a:t>
            </a:r>
            <a:r>
              <a:rPr lang="ru-RU" dirty="0" err="1" smtClean="0"/>
              <a:t>references</a:t>
            </a:r>
            <a:r>
              <a:rPr lang="ru-RU" dirty="0" smtClean="0"/>
              <a:t>) на него нет. Кроме того, в </a:t>
            </a:r>
            <a:r>
              <a:rPr lang="ru-RU" dirty="0" err="1" smtClean="0"/>
              <a:t>SyncTableEntry</a:t>
            </a:r>
            <a:r>
              <a:rPr lang="ru-RU" dirty="0" smtClean="0"/>
              <a:t> хранится указатель на </a:t>
            </a:r>
            <a:r>
              <a:rPr lang="ru-RU" dirty="0" err="1" smtClean="0"/>
              <a:t>SyncBlock</a:t>
            </a:r>
            <a:r>
              <a:rPr lang="ru-RU" dirty="0" smtClean="0"/>
              <a:t>, содержащий полезную, но редко нужную экземплярам объектов информацию. К этой информации относятся данные о блокировке объекта, его хэш-код, всевозможные данные шлюзования (</a:t>
            </a:r>
            <a:r>
              <a:rPr lang="ru-RU" dirty="0" err="1" smtClean="0"/>
              <a:t>thunking</a:t>
            </a:r>
            <a:r>
              <a:rPr lang="ru-RU" dirty="0" smtClean="0"/>
              <a:t>) и индекс его </a:t>
            </a:r>
            <a:r>
              <a:rPr lang="ru-RU" dirty="0" err="1" smtClean="0"/>
              <a:t>AppDomain</a:t>
            </a:r>
            <a:r>
              <a:rPr lang="ru-RU" dirty="0" smtClean="0"/>
              <a:t>. В большинстве случаев под </a:t>
            </a:r>
            <a:r>
              <a:rPr lang="ru-RU" dirty="0" err="1" smtClean="0"/>
              <a:t>SyncBlock</a:t>
            </a:r>
            <a:r>
              <a:rPr lang="ru-RU" dirty="0" smtClean="0"/>
              <a:t> экземпляра объекта не выделяется память, и номер </a:t>
            </a:r>
            <a:r>
              <a:rPr lang="ru-RU" dirty="0" err="1" smtClean="0"/>
              <a:t>syncblk</a:t>
            </a:r>
            <a:r>
              <a:rPr lang="ru-RU" dirty="0" smtClean="0"/>
              <a:t> (номер блока синхронизации) равен нулю. Ситуация меняется, когда поток выполняет операторы наподобие </a:t>
            </a:r>
            <a:r>
              <a:rPr lang="ru-RU" dirty="0" err="1" smtClean="0"/>
              <a:t>lock</a:t>
            </a:r>
            <a:r>
              <a:rPr lang="ru-RU" dirty="0" smtClean="0"/>
              <a:t>(</a:t>
            </a:r>
            <a:r>
              <a:rPr lang="ru-RU" dirty="0" err="1" smtClean="0"/>
              <a:t>obj</a:t>
            </a:r>
            <a:r>
              <a:rPr lang="ru-RU" dirty="0" smtClean="0"/>
              <a:t>) или </a:t>
            </a:r>
            <a:r>
              <a:rPr lang="ru-RU" dirty="0" err="1" smtClean="0"/>
              <a:t>obj.GetHashCode</a:t>
            </a:r>
            <a:r>
              <a:rPr lang="ru-RU"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16</a:t>
            </a:fld>
            <a:endParaRPr lang="en-US"/>
          </a:p>
        </p:txBody>
      </p:sp>
    </p:spTree>
    <p:extLst>
      <p:ext uri="{BB962C8B-B14F-4D97-AF65-F5344CB8AC3E}">
        <p14:creationId xmlns:p14="http://schemas.microsoft.com/office/powerpoint/2010/main" val="3242658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r>
              <a:rPr lang="en-US" sz="1200" kern="1200" dirty="0" err="1" smtClean="0">
                <a:solidFill>
                  <a:schemeClr val="tx1"/>
                </a:solidFill>
                <a:effectLst/>
                <a:latin typeface="+mn-lt"/>
                <a:ea typeface="+mn-ea"/>
                <a:cs typeface="+mn-cs"/>
              </a:rPr>
              <a:t>Фрейм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стека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кучи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приложения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SomeProgram</a:t>
            </a:r>
            <a:r>
              <a:rPr lang="en-US" dirty="0" smtClean="0">
                <a:effectLst/>
              </a:rPr>
              <a:t> </a:t>
            </a:r>
            <a:endParaRPr lang="ru-RU" dirty="0" smtClean="0">
              <a:effectLst/>
            </a:endParaRPr>
          </a:p>
          <a:p>
            <a:endParaRPr lang="ru-RU" dirty="0" smtClean="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Экземпляры значимых типов хранятся или в стеке потока, или в GC </a:t>
            </a:r>
            <a:r>
              <a:rPr lang="ru-RU" dirty="0" err="1" smtClean="0"/>
              <a:t>Heap</a:t>
            </a:r>
            <a:r>
              <a:rPr lang="ru-RU" dirty="0" smtClean="0"/>
              <a:t>. Экземпляры всех ссылочных типов хранятся в GC </a:t>
            </a:r>
            <a:r>
              <a:rPr lang="ru-RU" dirty="0" err="1" smtClean="0"/>
              <a:t>Heap</a:t>
            </a:r>
            <a:r>
              <a:rPr lang="ru-RU" dirty="0" smtClean="0"/>
              <a:t> или LOH. На объект могут ссылаться локальные переменные, содержащиеся в стеке, таблицы описателей, используемые при </a:t>
            </a:r>
            <a:r>
              <a:rPr lang="ru-RU" dirty="0" err="1" smtClean="0"/>
              <a:t>interop</a:t>
            </a:r>
            <a:r>
              <a:rPr lang="ru-RU" dirty="0" smtClean="0"/>
              <a:t> или </a:t>
            </a:r>
            <a:r>
              <a:rPr lang="ru-RU" dirty="0" err="1" smtClean="0"/>
              <a:t>P</a:t>
            </a:r>
            <a:r>
              <a:rPr lang="ru-RU" dirty="0" smtClean="0"/>
              <a:t>/</a:t>
            </a:r>
            <a:r>
              <a:rPr lang="ru-RU" dirty="0" err="1" smtClean="0"/>
              <a:t>Invoke</a:t>
            </a:r>
            <a:r>
              <a:rPr lang="ru-RU" dirty="0" smtClean="0"/>
              <a:t>, регистры (указатель </a:t>
            </a:r>
            <a:r>
              <a:rPr lang="ru-RU" dirty="0" err="1" smtClean="0"/>
              <a:t>this</a:t>
            </a:r>
            <a:r>
              <a:rPr lang="ru-RU" dirty="0" smtClean="0"/>
              <a:t> и аргументы методов при выполнении методов) и очередь подготовки к уничтожению (в случае объектов, у которых есть методы подготовки к уничтожению). OBJECTREF указывает не на начало </a:t>
            </a:r>
            <a:r>
              <a:rPr lang="ru-RU" dirty="0" err="1" smtClean="0"/>
              <a:t>ObjectInstance</a:t>
            </a:r>
            <a:r>
              <a:rPr lang="ru-RU" dirty="0" smtClean="0"/>
              <a:t>, а на адрес, смещенный на DWORD (4 байта). Это DWORD-поле называется </a:t>
            </a:r>
            <a:r>
              <a:rPr lang="ru-RU" dirty="0" err="1" smtClean="0"/>
              <a:t>Object</a:t>
            </a:r>
            <a:r>
              <a:rPr lang="ru-RU" dirty="0" smtClean="0"/>
              <a:t> </a:t>
            </a:r>
            <a:r>
              <a:rPr lang="ru-RU" dirty="0" err="1" smtClean="0"/>
              <a:t>Header</a:t>
            </a:r>
            <a:r>
              <a:rPr lang="ru-RU" dirty="0" smtClean="0"/>
              <a:t> и содержит индекс записи таблицы </a:t>
            </a:r>
            <a:r>
              <a:rPr lang="ru-RU" dirty="0" err="1" smtClean="0"/>
              <a:t>SyncTableEntry</a:t>
            </a:r>
            <a:r>
              <a:rPr lang="ru-RU" dirty="0" smtClean="0"/>
              <a:t> (номер </a:t>
            </a:r>
            <a:r>
              <a:rPr lang="ru-RU" dirty="0" err="1" smtClean="0"/>
              <a:t>syncblk</a:t>
            </a:r>
            <a:r>
              <a:rPr lang="ru-RU" dirty="0" smtClean="0"/>
              <a:t>, отсчитываемый от единицы). Поскольку связывание осуществляется по индексу, CLR при необходимости может перемещать таблицу в памяти, увеличивая размер. </a:t>
            </a:r>
            <a:r>
              <a:rPr lang="ru-RU" dirty="0" err="1" smtClean="0"/>
              <a:t>SyncTableEntry</a:t>
            </a:r>
            <a:r>
              <a:rPr lang="ru-RU" dirty="0" smtClean="0"/>
              <a:t> содержит слабую обратную ссылку на объект, с помощью которой CLR может определить владельца </a:t>
            </a:r>
            <a:r>
              <a:rPr lang="ru-RU" dirty="0" err="1" smtClean="0"/>
              <a:t>SyncBlock</a:t>
            </a:r>
            <a:r>
              <a:rPr lang="ru-RU" dirty="0" smtClean="0"/>
              <a:t>. Слабые ссылки (</a:t>
            </a:r>
            <a:r>
              <a:rPr lang="ru-RU" dirty="0" err="1" smtClean="0"/>
              <a:t>weak</a:t>
            </a:r>
            <a:r>
              <a:rPr lang="ru-RU" dirty="0" smtClean="0"/>
              <a:t> </a:t>
            </a:r>
            <a:r>
              <a:rPr lang="ru-RU" dirty="0" err="1" smtClean="0"/>
              <a:t>references</a:t>
            </a:r>
            <a:r>
              <a:rPr lang="ru-RU" dirty="0" smtClean="0"/>
              <a:t>) позволяют GC уничтожить объект при сборе мусора, когда сильных ссылок (</a:t>
            </a:r>
            <a:r>
              <a:rPr lang="ru-RU" dirty="0" err="1" smtClean="0"/>
              <a:t>strong</a:t>
            </a:r>
            <a:r>
              <a:rPr lang="ru-RU" dirty="0" smtClean="0"/>
              <a:t> </a:t>
            </a:r>
            <a:r>
              <a:rPr lang="ru-RU" dirty="0" err="1" smtClean="0"/>
              <a:t>references</a:t>
            </a:r>
            <a:r>
              <a:rPr lang="ru-RU" dirty="0" smtClean="0"/>
              <a:t>) на него нет. Кроме того, в </a:t>
            </a:r>
            <a:r>
              <a:rPr lang="ru-RU" dirty="0" err="1" smtClean="0"/>
              <a:t>SyncTableEntry</a:t>
            </a:r>
            <a:r>
              <a:rPr lang="ru-RU" dirty="0" smtClean="0"/>
              <a:t> хранится указатель на </a:t>
            </a:r>
            <a:r>
              <a:rPr lang="ru-RU" dirty="0" err="1" smtClean="0"/>
              <a:t>SyncBlock</a:t>
            </a:r>
            <a:r>
              <a:rPr lang="ru-RU" dirty="0" smtClean="0"/>
              <a:t>, содержащий полезную, но редко нужную экземплярам объектов информацию. К этой информации относятся данные о блокировке объекта, его хэш-код, всевозможные данные шлюзования (</a:t>
            </a:r>
            <a:r>
              <a:rPr lang="ru-RU" dirty="0" err="1" smtClean="0"/>
              <a:t>thunking</a:t>
            </a:r>
            <a:r>
              <a:rPr lang="ru-RU" dirty="0" smtClean="0"/>
              <a:t>) и индекс его </a:t>
            </a:r>
            <a:r>
              <a:rPr lang="ru-RU" dirty="0" err="1" smtClean="0"/>
              <a:t>AppDomain</a:t>
            </a:r>
            <a:r>
              <a:rPr lang="ru-RU" dirty="0" smtClean="0"/>
              <a:t>. В большинстве случаев под </a:t>
            </a:r>
            <a:r>
              <a:rPr lang="ru-RU" dirty="0" err="1" smtClean="0"/>
              <a:t>SyncBlock</a:t>
            </a:r>
            <a:r>
              <a:rPr lang="ru-RU" dirty="0" smtClean="0"/>
              <a:t> экземпляра объекта не выделяется память, и номер </a:t>
            </a:r>
            <a:r>
              <a:rPr lang="ru-RU" dirty="0" err="1" smtClean="0"/>
              <a:t>syncblk</a:t>
            </a:r>
            <a:r>
              <a:rPr lang="ru-RU" dirty="0" smtClean="0"/>
              <a:t> (номер блока синхронизации) равен нулю. Ситуация меняется, когда поток выполняет операторы наподобие </a:t>
            </a:r>
            <a:r>
              <a:rPr lang="ru-RU" dirty="0" err="1" smtClean="0"/>
              <a:t>lock</a:t>
            </a:r>
            <a:r>
              <a:rPr lang="ru-RU" dirty="0" smtClean="0"/>
              <a:t>(</a:t>
            </a:r>
            <a:r>
              <a:rPr lang="ru-RU" dirty="0" err="1" smtClean="0"/>
              <a:t>obj</a:t>
            </a:r>
            <a:r>
              <a:rPr lang="ru-RU" dirty="0" smtClean="0"/>
              <a:t>) или </a:t>
            </a:r>
            <a:r>
              <a:rPr lang="ru-RU" dirty="0" err="1" smtClean="0"/>
              <a:t>obj.GetHashCode</a:t>
            </a:r>
            <a:r>
              <a:rPr lang="ru-RU"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17</a:t>
            </a:fld>
            <a:endParaRPr lang="en-US"/>
          </a:p>
        </p:txBody>
      </p:sp>
    </p:spTree>
    <p:extLst>
      <p:ext uri="{BB962C8B-B14F-4D97-AF65-F5344CB8AC3E}">
        <p14:creationId xmlns:p14="http://schemas.microsoft.com/office/powerpoint/2010/main" val="3242658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blogs.telerik.com</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justteam</a:t>
            </a:r>
            <a:r>
              <a:rPr lang="en-US" sz="1200" kern="1200" dirty="0" smtClean="0">
                <a:solidFill>
                  <a:schemeClr val="tx1"/>
                </a:solidFill>
                <a:effectLst/>
                <a:latin typeface="+mn-lt"/>
                <a:ea typeface="+mn-ea"/>
                <a:cs typeface="+mn-cs"/>
              </a:rPr>
              <a:t>/posts/13-05-28/understanding-net-just-in-time-compilation</a:t>
            </a:r>
            <a:endParaRPr lang="ru-RU" dirty="0" smtClean="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Экземпляры значимых типов хранятся или в стеке потока, или в GC </a:t>
            </a:r>
            <a:r>
              <a:rPr lang="ru-RU" dirty="0" err="1" smtClean="0"/>
              <a:t>Heap</a:t>
            </a:r>
            <a:r>
              <a:rPr lang="ru-RU" dirty="0" smtClean="0"/>
              <a:t>. Экземпляры всех ссылочных типов хранятся в GC </a:t>
            </a:r>
            <a:r>
              <a:rPr lang="ru-RU" dirty="0" err="1" smtClean="0"/>
              <a:t>Heap</a:t>
            </a:r>
            <a:r>
              <a:rPr lang="ru-RU" dirty="0" smtClean="0"/>
              <a:t> или LOH. На объект могут ссылаться локальные переменные, содержащиеся в стеке, таблицы описателей, используемые при </a:t>
            </a:r>
            <a:r>
              <a:rPr lang="ru-RU" dirty="0" err="1" smtClean="0"/>
              <a:t>interop</a:t>
            </a:r>
            <a:r>
              <a:rPr lang="ru-RU" dirty="0" smtClean="0"/>
              <a:t> или </a:t>
            </a:r>
            <a:r>
              <a:rPr lang="ru-RU" dirty="0" err="1" smtClean="0"/>
              <a:t>P</a:t>
            </a:r>
            <a:r>
              <a:rPr lang="ru-RU" dirty="0" smtClean="0"/>
              <a:t>/</a:t>
            </a:r>
            <a:r>
              <a:rPr lang="ru-RU" dirty="0" err="1" smtClean="0"/>
              <a:t>Invoke</a:t>
            </a:r>
            <a:r>
              <a:rPr lang="ru-RU" dirty="0" smtClean="0"/>
              <a:t>, регистры (указатель </a:t>
            </a:r>
            <a:r>
              <a:rPr lang="ru-RU" dirty="0" err="1" smtClean="0"/>
              <a:t>this</a:t>
            </a:r>
            <a:r>
              <a:rPr lang="ru-RU" dirty="0" smtClean="0"/>
              <a:t> и аргументы методов при выполнении методов) и очередь подготовки к уничтожению (в случае объектов, у которых есть методы подготовки к уничтожению). OBJECTREF указывает не на начало </a:t>
            </a:r>
            <a:r>
              <a:rPr lang="ru-RU" dirty="0" err="1" smtClean="0"/>
              <a:t>ObjectInstance</a:t>
            </a:r>
            <a:r>
              <a:rPr lang="ru-RU" dirty="0" smtClean="0"/>
              <a:t>, а на адрес, смещенный на DWORD (4 байта). Это DWORD-поле называется </a:t>
            </a:r>
            <a:r>
              <a:rPr lang="ru-RU" dirty="0" err="1" smtClean="0"/>
              <a:t>Object</a:t>
            </a:r>
            <a:r>
              <a:rPr lang="ru-RU" dirty="0" smtClean="0"/>
              <a:t> </a:t>
            </a:r>
            <a:r>
              <a:rPr lang="ru-RU" dirty="0" err="1" smtClean="0"/>
              <a:t>Header</a:t>
            </a:r>
            <a:r>
              <a:rPr lang="ru-RU" dirty="0" smtClean="0"/>
              <a:t> и содержит индекс записи таблицы </a:t>
            </a:r>
            <a:r>
              <a:rPr lang="ru-RU" dirty="0" err="1" smtClean="0"/>
              <a:t>SyncTableEntry</a:t>
            </a:r>
            <a:r>
              <a:rPr lang="ru-RU" dirty="0" smtClean="0"/>
              <a:t> (номер </a:t>
            </a:r>
            <a:r>
              <a:rPr lang="ru-RU" dirty="0" err="1" smtClean="0"/>
              <a:t>syncblk</a:t>
            </a:r>
            <a:r>
              <a:rPr lang="ru-RU" dirty="0" smtClean="0"/>
              <a:t>, отсчитываемый от единицы). Поскольку связывание осуществляется по индексу, CLR при необходимости может перемещать таблицу в памяти, увеличивая размер. </a:t>
            </a:r>
            <a:r>
              <a:rPr lang="ru-RU" dirty="0" err="1" smtClean="0"/>
              <a:t>SyncTableEntry</a:t>
            </a:r>
            <a:r>
              <a:rPr lang="ru-RU" dirty="0" smtClean="0"/>
              <a:t> содержит слабую обратную ссылку на объект, с помощью которой CLR может определить владельца </a:t>
            </a:r>
            <a:r>
              <a:rPr lang="ru-RU" dirty="0" err="1" smtClean="0"/>
              <a:t>SyncBlock</a:t>
            </a:r>
            <a:r>
              <a:rPr lang="ru-RU" dirty="0" smtClean="0"/>
              <a:t>. Слабые ссылки (</a:t>
            </a:r>
            <a:r>
              <a:rPr lang="ru-RU" dirty="0" err="1" smtClean="0"/>
              <a:t>weak</a:t>
            </a:r>
            <a:r>
              <a:rPr lang="ru-RU" dirty="0" smtClean="0"/>
              <a:t> </a:t>
            </a:r>
            <a:r>
              <a:rPr lang="ru-RU" dirty="0" err="1" smtClean="0"/>
              <a:t>references</a:t>
            </a:r>
            <a:r>
              <a:rPr lang="ru-RU" dirty="0" smtClean="0"/>
              <a:t>) позволяют GC уничтожить объект при сборе мусора, когда сильных ссылок (</a:t>
            </a:r>
            <a:r>
              <a:rPr lang="ru-RU" dirty="0" err="1" smtClean="0"/>
              <a:t>strong</a:t>
            </a:r>
            <a:r>
              <a:rPr lang="ru-RU" dirty="0" smtClean="0"/>
              <a:t> </a:t>
            </a:r>
            <a:r>
              <a:rPr lang="ru-RU" dirty="0" err="1" smtClean="0"/>
              <a:t>references</a:t>
            </a:r>
            <a:r>
              <a:rPr lang="ru-RU" dirty="0" smtClean="0"/>
              <a:t>) на него нет. Кроме того, в </a:t>
            </a:r>
            <a:r>
              <a:rPr lang="ru-RU" dirty="0" err="1" smtClean="0"/>
              <a:t>SyncTableEntry</a:t>
            </a:r>
            <a:r>
              <a:rPr lang="ru-RU" dirty="0" smtClean="0"/>
              <a:t> хранится указатель на </a:t>
            </a:r>
            <a:r>
              <a:rPr lang="ru-RU" dirty="0" err="1" smtClean="0"/>
              <a:t>SyncBlock</a:t>
            </a:r>
            <a:r>
              <a:rPr lang="ru-RU" dirty="0" smtClean="0"/>
              <a:t>, содержащий полезную, но редко нужную экземплярам объектов информацию. К этой информации относятся данные о блокировке объекта, его хэш-код, всевозможные данные шлюзования (</a:t>
            </a:r>
            <a:r>
              <a:rPr lang="ru-RU" dirty="0" err="1" smtClean="0"/>
              <a:t>thunking</a:t>
            </a:r>
            <a:r>
              <a:rPr lang="ru-RU" dirty="0" smtClean="0"/>
              <a:t>) и индекс его </a:t>
            </a:r>
            <a:r>
              <a:rPr lang="ru-RU" dirty="0" err="1" smtClean="0"/>
              <a:t>AppDomain</a:t>
            </a:r>
            <a:r>
              <a:rPr lang="ru-RU" dirty="0" smtClean="0"/>
              <a:t>. В большинстве случаев под </a:t>
            </a:r>
            <a:r>
              <a:rPr lang="ru-RU" dirty="0" err="1" smtClean="0"/>
              <a:t>SyncBlock</a:t>
            </a:r>
            <a:r>
              <a:rPr lang="ru-RU" dirty="0" smtClean="0"/>
              <a:t> экземпляра объекта не выделяется память, и номер </a:t>
            </a:r>
            <a:r>
              <a:rPr lang="ru-RU" dirty="0" err="1" smtClean="0"/>
              <a:t>syncblk</a:t>
            </a:r>
            <a:r>
              <a:rPr lang="ru-RU" dirty="0" smtClean="0"/>
              <a:t> (номер блока синхронизации) равен нулю. Ситуация меняется, когда поток выполняет операторы наподобие </a:t>
            </a:r>
            <a:r>
              <a:rPr lang="ru-RU" dirty="0" err="1" smtClean="0"/>
              <a:t>lock</a:t>
            </a:r>
            <a:r>
              <a:rPr lang="ru-RU" dirty="0" smtClean="0"/>
              <a:t>(</a:t>
            </a:r>
            <a:r>
              <a:rPr lang="ru-RU" dirty="0" err="1" smtClean="0"/>
              <a:t>obj</a:t>
            </a:r>
            <a:r>
              <a:rPr lang="ru-RU" dirty="0" smtClean="0"/>
              <a:t>) или </a:t>
            </a:r>
            <a:r>
              <a:rPr lang="ru-RU" dirty="0" err="1" smtClean="0"/>
              <a:t>obj.GetHashCode</a:t>
            </a:r>
            <a:r>
              <a:rPr lang="ru-RU"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18</a:t>
            </a:fld>
            <a:endParaRPr lang="en-US"/>
          </a:p>
        </p:txBody>
      </p:sp>
    </p:spTree>
    <p:extLst>
      <p:ext uri="{BB962C8B-B14F-4D97-AF65-F5344CB8AC3E}">
        <p14:creationId xmlns:p14="http://schemas.microsoft.com/office/powerpoint/2010/main" val="3242658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DumpModule</a:t>
            </a:r>
            <a:r>
              <a:rPr lang="en-US" sz="1200" kern="1200" dirty="0" smtClean="0">
                <a:solidFill>
                  <a:schemeClr val="tx1"/>
                </a:solidFill>
                <a:effectLst/>
                <a:latin typeface="+mn-lt"/>
                <a:ea typeface="+mn-ea"/>
                <a:cs typeface="+mn-cs"/>
              </a:rPr>
              <a:t> 73a21000</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19</a:t>
            </a:fld>
            <a:endParaRPr lang="en-US"/>
          </a:p>
        </p:txBody>
      </p:sp>
    </p:spTree>
    <p:extLst>
      <p:ext uri="{BB962C8B-B14F-4D97-AF65-F5344CB8AC3E}">
        <p14:creationId xmlns:p14="http://schemas.microsoft.com/office/powerpoint/2010/main" val="3242658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www.telerik.com</a:t>
            </a:r>
            <a:r>
              <a:rPr lang="en-US" smtClean="0"/>
              <a:t>/blogs/understanding-net-just-in-time-compilation</a:t>
            </a:r>
            <a:endParaRPr lang="en-US"/>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22</a:t>
            </a:fld>
            <a:endParaRPr lang="en-US"/>
          </a:p>
        </p:txBody>
      </p:sp>
    </p:spTree>
    <p:extLst>
      <p:ext uri="{BB962C8B-B14F-4D97-AF65-F5344CB8AC3E}">
        <p14:creationId xmlns:p14="http://schemas.microsoft.com/office/powerpoint/2010/main" val="4109281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70000" lnSpcReduction="20000"/>
          </a:bodyPr>
          <a:lstStyle/>
          <a:p>
            <a:pPr marL="0" marR="0" indent="0" defTabSz="457200" eaLnBrk="1" fontAlgn="auto" latinLnBrk="0" hangingPunct="1">
              <a:lnSpc>
                <a:spcPct val="117999"/>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ru-RU" sz="1200" kern="1200" dirty="0" smtClean="0">
                <a:solidFill>
                  <a:schemeClr val="tx1"/>
                </a:solidFill>
                <a:effectLst/>
                <a:latin typeface="+mn-lt"/>
                <a:ea typeface="+mn-ea"/>
                <a:cs typeface="+mn-cs"/>
                <a:sym typeface="Helvetica Neue"/>
              </a:rPr>
              <a:t>Каждый поток </a:t>
            </a:r>
            <a:r>
              <a:rPr lang="ru-RU" sz="1200" kern="1200" baseline="0" dirty="0" smtClean="0">
                <a:solidFill>
                  <a:schemeClr val="tx1"/>
                </a:solidFill>
                <a:effectLst/>
                <a:latin typeface="+mn-lt"/>
                <a:ea typeface="+mn-ea"/>
                <a:cs typeface="+mn-cs"/>
                <a:sym typeface="Helvetica Neue"/>
              </a:rPr>
              <a:t>запускается внутри процесса операционной системы и представляет собой </a:t>
            </a:r>
            <a:r>
              <a:rPr lang="ru-RU" sz="1200" kern="1200" baseline="0" dirty="0" err="1" smtClean="0">
                <a:solidFill>
                  <a:schemeClr val="tx1"/>
                </a:solidFill>
                <a:effectLst/>
                <a:latin typeface="+mn-lt"/>
                <a:ea typeface="+mn-ea"/>
                <a:cs typeface="+mn-cs"/>
                <a:sym typeface="Helvetica Neue"/>
              </a:rPr>
              <a:t>независммый</a:t>
            </a:r>
            <a:r>
              <a:rPr lang="ru-RU" sz="1200" kern="1200" baseline="0" dirty="0" smtClean="0">
                <a:solidFill>
                  <a:schemeClr val="tx1"/>
                </a:solidFill>
                <a:effectLst/>
                <a:latin typeface="+mn-lt"/>
                <a:ea typeface="+mn-ea"/>
                <a:cs typeface="+mn-cs"/>
                <a:sym typeface="Helvetica Neue"/>
              </a:rPr>
              <a:t> пут выполнения</a:t>
            </a:r>
            <a:endParaRPr lang="en-US" sz="1200" kern="1200" dirty="0" smtClean="0">
              <a:solidFill>
                <a:schemeClr val="tx1"/>
              </a:solidFill>
              <a:effectLst/>
              <a:latin typeface="+mn-lt"/>
              <a:ea typeface="+mn-ea"/>
              <a:cs typeface="+mn-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ru-RU" sz="1200" kern="1200" dirty="0" smtClean="0">
                <a:solidFill>
                  <a:schemeClr val="tx1"/>
                </a:solidFill>
                <a:effectLst/>
                <a:latin typeface="+mn-lt"/>
                <a:ea typeface="+mn-ea"/>
                <a:cs typeface="+mn-cs"/>
                <a:sym typeface="Helvetica Neue"/>
              </a:rPr>
              <a:t>Любое </a:t>
            </a:r>
            <a:r>
              <a:rPr lang="ru-RU" sz="1200" kern="1200" dirty="0" err="1" smtClean="0">
                <a:solidFill>
                  <a:schemeClr val="tx1"/>
                </a:solidFill>
                <a:effectLst/>
                <a:latin typeface="+mn-lt"/>
                <a:ea typeface="+mn-ea"/>
                <a:cs typeface="+mn-cs"/>
                <a:sym typeface="Helvetica Neue"/>
              </a:rPr>
              <a:t>Windows</a:t>
            </a:r>
            <a:r>
              <a:rPr lang="ru-RU" sz="1200" kern="1200" dirty="0" smtClean="0">
                <a:solidFill>
                  <a:schemeClr val="tx1"/>
                </a:solidFill>
                <a:effectLst/>
                <a:latin typeface="+mn-lt"/>
                <a:ea typeface="+mn-ea"/>
                <a:cs typeface="+mn-cs"/>
                <a:sym typeface="Helvetica Neue"/>
              </a:rPr>
              <a:t>-приложение может стать хостом (управляющим приложением) для CLR. Однако не следует создавать экземпляры COM-сервера CLR функцией</a:t>
            </a:r>
            <a:r>
              <a:rPr lang="ru-RU" sz="1200" kern="1200" baseline="0" dirty="0" smtClean="0">
                <a:solidFill>
                  <a:schemeClr val="tx1"/>
                </a:solidFill>
                <a:effectLst/>
                <a:latin typeface="+mn-lt"/>
                <a:ea typeface="+mn-ea"/>
                <a:cs typeface="+mn-cs"/>
                <a:sym typeface="Helvetica Neue"/>
              </a:rPr>
              <a:t> </a:t>
            </a:r>
            <a:r>
              <a:rPr lang="ru-RU" sz="1200" kern="1200" dirty="0" err="1" smtClean="0">
                <a:solidFill>
                  <a:schemeClr val="tx1"/>
                </a:solidFill>
                <a:effectLst/>
                <a:latin typeface="+mn-lt"/>
                <a:ea typeface="+mn-ea"/>
                <a:cs typeface="+mn-cs"/>
                <a:sym typeface="Helvetica Neue"/>
              </a:rPr>
              <a:t>CoCreateInstance</a:t>
            </a:r>
            <a:r>
              <a:rPr lang="ru-RU" sz="1200" kern="1200" dirty="0" smtClean="0">
                <a:solidFill>
                  <a:schemeClr val="tx1"/>
                </a:solidFill>
                <a:effectLst/>
                <a:latin typeface="+mn-lt"/>
                <a:ea typeface="+mn-ea"/>
                <a:cs typeface="+mn-cs"/>
                <a:sym typeface="Helvetica Neue"/>
              </a:rPr>
              <a:t>; вместо этого неуправляемый</a:t>
            </a:r>
            <a:r>
              <a:rPr lang="ru-RU" sz="1200" kern="1200" baseline="0" dirty="0" smtClean="0">
                <a:solidFill>
                  <a:schemeClr val="tx1"/>
                </a:solidFill>
                <a:effectLst/>
                <a:latin typeface="+mn-lt"/>
                <a:ea typeface="+mn-ea"/>
                <a:cs typeface="+mn-cs"/>
                <a:sym typeface="Helvetica Neue"/>
              </a:rPr>
              <a:t> </a:t>
            </a:r>
            <a:r>
              <a:rPr lang="ru-RU" sz="1200" kern="1200" dirty="0" smtClean="0">
                <a:solidFill>
                  <a:schemeClr val="tx1"/>
                </a:solidFill>
                <a:effectLst/>
                <a:latin typeface="+mn-lt"/>
                <a:ea typeface="+mn-ea"/>
                <a:cs typeface="+mn-cs"/>
                <a:sym typeface="Helvetica Neue"/>
              </a:rPr>
              <a:t>хост должен вызывать функцию </a:t>
            </a:r>
            <a:r>
              <a:rPr lang="ru-RU" sz="1200" kern="1200" dirty="0" err="1" smtClean="0">
                <a:solidFill>
                  <a:schemeClr val="tx1"/>
                </a:solidFill>
                <a:effectLst/>
                <a:latin typeface="+mn-lt"/>
                <a:ea typeface="+mn-ea"/>
                <a:cs typeface="+mn-cs"/>
                <a:sym typeface="Helvetica Neue"/>
              </a:rPr>
              <a:t>CLRCreateInstance</a:t>
            </a:r>
            <a:r>
              <a:rPr lang="ru-RU" sz="1200" kern="1200" dirty="0" smtClean="0">
                <a:solidFill>
                  <a:schemeClr val="tx1"/>
                </a:solidFill>
                <a:effectLst/>
                <a:latin typeface="+mn-lt"/>
                <a:ea typeface="+mn-ea"/>
                <a:cs typeface="+mn-cs"/>
                <a:sym typeface="Helvetica Neue"/>
              </a:rPr>
              <a:t>, объявленную в </a:t>
            </a:r>
            <a:r>
              <a:rPr lang="ru-RU" sz="1200" kern="1200" dirty="0" err="1" smtClean="0">
                <a:solidFill>
                  <a:schemeClr val="tx1"/>
                </a:solidFill>
                <a:effectLst/>
                <a:latin typeface="+mn-lt"/>
                <a:ea typeface="+mn-ea"/>
                <a:cs typeface="+mn-cs"/>
                <a:sym typeface="Helvetica Neue"/>
              </a:rPr>
              <a:t>файле</a:t>
            </a:r>
            <a:r>
              <a:rPr lang="ru-RU" sz="1200" kern="1200" dirty="0" smtClean="0">
                <a:solidFill>
                  <a:schemeClr val="tx1"/>
                </a:solidFill>
                <a:effectLst/>
                <a:latin typeface="+mn-lt"/>
                <a:ea typeface="+mn-ea"/>
                <a:cs typeface="+mn-cs"/>
                <a:sym typeface="Helvetica Neue"/>
              </a:rPr>
              <a:t> </a:t>
            </a:r>
            <a:r>
              <a:rPr lang="ru-RU" sz="1200" kern="1200" dirty="0" err="1" smtClean="0">
                <a:solidFill>
                  <a:schemeClr val="tx1"/>
                </a:solidFill>
                <a:effectLst/>
                <a:latin typeface="+mn-lt"/>
                <a:ea typeface="+mn-ea"/>
                <a:cs typeface="+mn-cs"/>
                <a:sym typeface="Helvetica Neue"/>
              </a:rPr>
              <a:t>MetaHost.h</a:t>
            </a:r>
            <a:r>
              <a:rPr lang="ru-RU" sz="1200" kern="1200" dirty="0" smtClean="0">
                <a:solidFill>
                  <a:schemeClr val="tx1"/>
                </a:solidFill>
                <a:effectLst/>
                <a:latin typeface="+mn-lt"/>
                <a:ea typeface="+mn-ea"/>
                <a:cs typeface="+mn-cs"/>
                <a:sym typeface="Helvetica Neue"/>
              </a:rPr>
              <a:t>. Эта функция реализована в библиотеке </a:t>
            </a:r>
            <a:r>
              <a:rPr lang="ru-RU" sz="1200" kern="1200" dirty="0" err="1" smtClean="0">
                <a:solidFill>
                  <a:schemeClr val="tx1"/>
                </a:solidFill>
                <a:effectLst/>
                <a:latin typeface="+mn-lt"/>
                <a:ea typeface="+mn-ea"/>
                <a:cs typeface="+mn-cs"/>
                <a:sym typeface="Helvetica Neue"/>
              </a:rPr>
              <a:t>MSCorEE.dll</a:t>
            </a:r>
            <a:r>
              <a:rPr lang="ru-RU" sz="1200" kern="1200" dirty="0" smtClean="0">
                <a:solidFill>
                  <a:schemeClr val="tx1"/>
                </a:solidFill>
                <a:effectLst/>
                <a:latin typeface="+mn-lt"/>
                <a:ea typeface="+mn-ea"/>
                <a:cs typeface="+mn-cs"/>
                <a:sym typeface="Helvetica Neue"/>
              </a:rPr>
              <a:t>, которая обычно расположена в каталоге </a:t>
            </a:r>
            <a:r>
              <a:rPr lang="ru-RU" sz="1200" kern="1200" dirty="0" err="1" smtClean="0">
                <a:solidFill>
                  <a:schemeClr val="tx1"/>
                </a:solidFill>
                <a:effectLst/>
                <a:latin typeface="+mn-lt"/>
                <a:ea typeface="+mn-ea"/>
                <a:cs typeface="+mn-cs"/>
                <a:sym typeface="Helvetica Neue"/>
              </a:rPr>
              <a:t>C</a:t>
            </a:r>
            <a:r>
              <a:rPr lang="ru-RU" sz="1200" kern="1200" dirty="0" smtClean="0">
                <a:solidFill>
                  <a:schemeClr val="tx1"/>
                </a:solidFill>
                <a:effectLst/>
                <a:latin typeface="+mn-lt"/>
                <a:ea typeface="+mn-ea"/>
                <a:cs typeface="+mn-cs"/>
                <a:sym typeface="Helvetica Neue"/>
              </a:rPr>
              <a:t>:\</a:t>
            </a:r>
            <a:r>
              <a:rPr lang="ru-RU" sz="1200" kern="1200" dirty="0" err="1" smtClean="0">
                <a:solidFill>
                  <a:schemeClr val="tx1"/>
                </a:solidFill>
                <a:effectLst/>
                <a:latin typeface="+mn-lt"/>
                <a:ea typeface="+mn-ea"/>
                <a:cs typeface="+mn-cs"/>
                <a:sym typeface="Helvetica Neue"/>
              </a:rPr>
              <a:t>Windows</a:t>
            </a:r>
            <a:r>
              <a:rPr lang="ru-RU" sz="1200" kern="1200" dirty="0" smtClean="0">
                <a:solidFill>
                  <a:schemeClr val="tx1"/>
                </a:solidFill>
                <a:effectLst/>
                <a:latin typeface="+mn-lt"/>
                <a:ea typeface="+mn-ea"/>
                <a:cs typeface="+mn-cs"/>
                <a:sym typeface="Helvetica Neue"/>
              </a:rPr>
              <a:t>\ System32. Обычно эту библиотеку называют </a:t>
            </a:r>
            <a:r>
              <a:rPr lang="ru-RU" sz="1200" i="1" kern="1200" dirty="0" err="1" smtClean="0">
                <a:solidFill>
                  <a:schemeClr val="tx1"/>
                </a:solidFill>
                <a:effectLst/>
                <a:latin typeface="+mn-lt"/>
                <a:ea typeface="+mn-ea"/>
                <a:cs typeface="+mn-cs"/>
                <a:sym typeface="Helvetica Neue"/>
              </a:rPr>
              <a:t>оболочкои</a:t>
            </a:r>
            <a:r>
              <a:rPr lang="ru-RU" sz="1200" i="1" kern="1200" dirty="0" smtClean="0">
                <a:solidFill>
                  <a:schemeClr val="tx1"/>
                </a:solidFill>
                <a:effectLst/>
                <a:latin typeface="+mn-lt"/>
                <a:ea typeface="+mn-ea"/>
                <a:cs typeface="+mn-cs"/>
                <a:sym typeface="Helvetica Neue"/>
              </a:rPr>
              <a:t>̆ совместимости </a:t>
            </a:r>
            <a:r>
              <a:rPr lang="ru-RU" sz="1200" kern="1200" dirty="0" smtClean="0">
                <a:solidFill>
                  <a:schemeClr val="tx1"/>
                </a:solidFill>
                <a:effectLst/>
                <a:latin typeface="+mn-lt"/>
                <a:ea typeface="+mn-ea"/>
                <a:cs typeface="+mn-cs"/>
                <a:sym typeface="Helvetica Neue"/>
              </a:rPr>
              <a:t>(</a:t>
            </a:r>
            <a:r>
              <a:rPr lang="ru-RU" sz="1200" kern="1200" dirty="0" err="1" smtClean="0">
                <a:solidFill>
                  <a:schemeClr val="tx1"/>
                </a:solidFill>
                <a:effectLst/>
                <a:latin typeface="+mn-lt"/>
                <a:ea typeface="+mn-ea"/>
                <a:cs typeface="+mn-cs"/>
                <a:sym typeface="Helvetica Neue"/>
              </a:rPr>
              <a:t>shim</a:t>
            </a:r>
            <a:r>
              <a:rPr lang="ru-RU" sz="1200" kern="1200" dirty="0" smtClean="0">
                <a:solidFill>
                  <a:schemeClr val="tx1"/>
                </a:solidFill>
                <a:effectLst/>
                <a:latin typeface="+mn-lt"/>
                <a:ea typeface="+mn-ea"/>
                <a:cs typeface="+mn-cs"/>
                <a:sym typeface="Helvetica Neue"/>
              </a:rPr>
              <a:t>) — она не содержит COM-сервер CLR, а только определяет, какую версию CLR следует создать. </a:t>
            </a:r>
            <a:endParaRPr lang="ru-RU" sz="1050" dirty="0" smtClean="0"/>
          </a:p>
          <a:p>
            <a:pPr marL="0" marR="0" indent="0" defTabSz="457200" eaLnBrk="1" fontAlgn="auto" latinLnBrk="0" hangingPunct="1">
              <a:lnSpc>
                <a:spcPct val="117999"/>
              </a:lnSpc>
              <a:spcBef>
                <a:spcPts val="0"/>
              </a:spcBef>
              <a:spcAft>
                <a:spcPts val="0"/>
              </a:spcAft>
              <a:buClrTx/>
              <a:buSzTx/>
              <a:buFontTx/>
              <a:buNone/>
              <a:tabLst/>
              <a:defRPr/>
            </a:pPr>
            <a:endParaRPr lang="ru-RU" sz="1050" kern="1200" dirty="0" smtClean="0">
              <a:solidFill>
                <a:schemeClr val="tx1"/>
              </a:solidFill>
              <a:effectLst/>
              <a:latin typeface="+mn-lt"/>
              <a:ea typeface="+mn-ea"/>
              <a:cs typeface="+mn-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ru-RU" sz="1050" kern="1200" dirty="0" smtClean="0">
                <a:solidFill>
                  <a:schemeClr val="tx1"/>
                </a:solidFill>
                <a:effectLst/>
                <a:latin typeface="+mn-lt"/>
                <a:ea typeface="+mn-ea"/>
                <a:cs typeface="+mn-cs"/>
                <a:sym typeface="Helvetica Neue"/>
              </a:rPr>
              <a:t>Формат</a:t>
            </a:r>
            <a:r>
              <a:rPr lang="ru-RU" sz="1050" kern="1200" baseline="0" dirty="0" smtClean="0">
                <a:solidFill>
                  <a:schemeClr val="tx1"/>
                </a:solidFill>
                <a:effectLst/>
                <a:latin typeface="+mn-lt"/>
                <a:ea typeface="+mn-ea"/>
                <a:cs typeface="+mn-cs"/>
                <a:sym typeface="Helvetica Neue"/>
              </a:rPr>
              <a:t> файла </a:t>
            </a:r>
            <a:r>
              <a:rPr lang="ru-RU" sz="1050" kern="1200" dirty="0" smtClean="0">
                <a:solidFill>
                  <a:schemeClr val="tx1"/>
                </a:solidFill>
                <a:effectLst/>
                <a:latin typeface="+mn-lt"/>
                <a:ea typeface="+mn-ea"/>
                <a:cs typeface="+mn-cs"/>
                <a:sym typeface="Helvetica Neue"/>
              </a:rPr>
              <a:t>(заточили под стандартные</a:t>
            </a:r>
            <a:r>
              <a:rPr lang="ru-RU" sz="1050" kern="1200" baseline="0" dirty="0" smtClean="0">
                <a:solidFill>
                  <a:schemeClr val="tx1"/>
                </a:solidFill>
                <a:effectLst/>
                <a:latin typeface="+mn-lt"/>
                <a:ea typeface="+mn-ea"/>
                <a:cs typeface="+mn-cs"/>
                <a:sym typeface="Helvetica Neue"/>
              </a:rPr>
              <a:t> форматы </a:t>
            </a:r>
            <a:r>
              <a:rPr lang="en-US" sz="1050" kern="1200" dirty="0" smtClean="0">
                <a:solidFill>
                  <a:schemeClr val="tx1"/>
                </a:solidFill>
                <a:effectLst/>
                <a:latin typeface="+mn-lt"/>
                <a:ea typeface="+mn-ea"/>
                <a:cs typeface="+mn-cs"/>
                <a:sym typeface="Helvetica Neue"/>
              </a:rPr>
              <a:t>PE/COFF</a:t>
            </a:r>
            <a:r>
              <a:rPr lang="ru-RU" sz="1050" kern="1200" baseline="0" dirty="0" smtClean="0">
                <a:solidFill>
                  <a:schemeClr val="tx1"/>
                </a:solidFill>
                <a:effectLst/>
                <a:latin typeface="+mn-lt"/>
                <a:ea typeface="+mn-ea"/>
                <a:cs typeface="+mn-cs"/>
                <a:sym typeface="Helvetica Neue"/>
              </a:rPr>
              <a:t> - </a:t>
            </a:r>
            <a:r>
              <a:rPr lang="en-US" sz="1050" kern="1200" dirty="0" smtClean="0">
                <a:solidFill>
                  <a:schemeClr val="tx1"/>
                </a:solidFill>
                <a:effectLst/>
                <a:latin typeface="+mn-lt"/>
                <a:ea typeface="+mn-ea"/>
                <a:cs typeface="+mn-cs"/>
                <a:sym typeface="Helvetica Neue"/>
              </a:rPr>
              <a:t>Portable Executable, Common Object File Format</a:t>
            </a:r>
            <a:r>
              <a:rPr lang="ru-RU" sz="1050" kern="1200" dirty="0" smtClean="0">
                <a:solidFill>
                  <a:schemeClr val="tx1"/>
                </a:solidFill>
                <a:effectLst/>
                <a:latin typeface="+mn-lt"/>
                <a:ea typeface="+mn-ea"/>
                <a:cs typeface="+mn-cs"/>
                <a:sym typeface="Helvetica Neue"/>
              </a:rPr>
              <a:t>)</a:t>
            </a:r>
          </a:p>
          <a:p>
            <a:pPr marL="0" marR="0" indent="0" defTabSz="457200" eaLnBrk="1" fontAlgn="auto" latinLnBrk="0" hangingPunct="1">
              <a:lnSpc>
                <a:spcPct val="117999"/>
              </a:lnSpc>
              <a:spcBef>
                <a:spcPts val="0"/>
              </a:spcBef>
              <a:spcAft>
                <a:spcPts val="0"/>
              </a:spcAft>
              <a:buClrTx/>
              <a:buSzTx/>
              <a:buFontTx/>
              <a:buNone/>
              <a:tabLst/>
              <a:defRPr/>
            </a:pPr>
            <a:r>
              <a:rPr lang="ru-RU" sz="1050" dirty="0" smtClean="0"/>
              <a:t>Команда JMP передает управление в другую точку потока команд без записи информации о возврате.</a:t>
            </a:r>
          </a:p>
          <a:p>
            <a:pPr marL="0" marR="0" indent="0" defTabSz="457200" eaLnBrk="1" fontAlgn="auto" latinLnBrk="0" hangingPunct="1">
              <a:lnSpc>
                <a:spcPct val="117999"/>
              </a:lnSpc>
              <a:spcBef>
                <a:spcPts val="0"/>
              </a:spcBef>
              <a:spcAft>
                <a:spcPts val="0"/>
              </a:spcAft>
              <a:buClrTx/>
              <a:buSzTx/>
              <a:buFontTx/>
              <a:buNone/>
              <a:tabLst/>
              <a:defRPr/>
            </a:pPr>
            <a:endParaRPr lang="en-US" sz="1050" kern="1200" dirty="0" smtClean="0">
              <a:solidFill>
                <a:schemeClr val="tx1"/>
              </a:solidFill>
              <a:effectLst/>
              <a:latin typeface="+mn-lt"/>
              <a:ea typeface="+mn-ea"/>
              <a:cs typeface="+mn-cs"/>
              <a:sym typeface="Helvetica Neue"/>
            </a:endParaRPr>
          </a:p>
          <a:p>
            <a:r>
              <a:rPr lang="ru-RU" sz="1050" kern="1200" dirty="0" smtClean="0">
                <a:solidFill>
                  <a:schemeClr val="tx1"/>
                </a:solidFill>
                <a:effectLst/>
                <a:latin typeface="+mn-lt"/>
                <a:ea typeface="+mn-ea"/>
                <a:cs typeface="+mn-cs"/>
                <a:sym typeface="Helvetica Neue"/>
              </a:rPr>
              <a:t>После анализа заголовка </a:t>
            </a:r>
            <a:r>
              <a:rPr lang="ru-RU" sz="1050" kern="1200" dirty="0" err="1" smtClean="0">
                <a:solidFill>
                  <a:schemeClr val="tx1"/>
                </a:solidFill>
                <a:effectLst/>
                <a:latin typeface="+mn-lt"/>
                <a:ea typeface="+mn-ea"/>
                <a:cs typeface="+mn-cs"/>
                <a:sym typeface="Helvetica Neue"/>
              </a:rPr>
              <a:t>EXE-файла</a:t>
            </a:r>
            <a:r>
              <a:rPr lang="ru-RU" sz="1050" kern="1200" dirty="0" smtClean="0">
                <a:solidFill>
                  <a:schemeClr val="tx1"/>
                </a:solidFill>
                <a:effectLst/>
                <a:latin typeface="+mn-lt"/>
                <a:ea typeface="+mn-ea"/>
                <a:cs typeface="+mn-cs"/>
                <a:sym typeface="Helvetica Neue"/>
              </a:rPr>
              <a:t> для выяснения того, какой процесс необходимо запустить — 32- или 64-разрядный, —  операционная</a:t>
            </a:r>
            <a:r>
              <a:rPr lang="ru-RU" sz="1050" kern="1200" baseline="0" dirty="0" smtClean="0">
                <a:solidFill>
                  <a:schemeClr val="tx1"/>
                </a:solidFill>
                <a:effectLst/>
                <a:latin typeface="+mn-lt"/>
                <a:ea typeface="+mn-ea"/>
                <a:cs typeface="+mn-cs"/>
                <a:sym typeface="Helvetica Neue"/>
              </a:rPr>
              <a:t> система </a:t>
            </a:r>
            <a:r>
              <a:rPr lang="ru-RU" sz="1050" kern="1200" dirty="0" err="1" smtClean="0">
                <a:solidFill>
                  <a:schemeClr val="tx1"/>
                </a:solidFill>
                <a:effectLst/>
                <a:latin typeface="+mn-lt"/>
                <a:ea typeface="+mn-ea"/>
                <a:cs typeface="+mn-cs"/>
                <a:sym typeface="Helvetica Neue"/>
              </a:rPr>
              <a:t>Windows</a:t>
            </a:r>
            <a:r>
              <a:rPr lang="ru-RU" sz="1050" kern="1200" dirty="0" smtClean="0">
                <a:solidFill>
                  <a:schemeClr val="tx1"/>
                </a:solidFill>
                <a:effectLst/>
                <a:latin typeface="+mn-lt"/>
                <a:ea typeface="+mn-ea"/>
                <a:cs typeface="+mn-cs"/>
                <a:sym typeface="Helvetica Neue"/>
              </a:rPr>
              <a:t> загружает в адресное пространство процесса соответствующую версию библиотеки </a:t>
            </a:r>
            <a:r>
              <a:rPr lang="ru-RU" sz="1050" kern="1200" dirty="0" err="1" smtClean="0">
                <a:solidFill>
                  <a:schemeClr val="tx1"/>
                </a:solidFill>
                <a:effectLst/>
                <a:latin typeface="+mn-lt"/>
                <a:ea typeface="+mn-ea"/>
                <a:cs typeface="+mn-cs"/>
                <a:sym typeface="Helvetica Neue"/>
              </a:rPr>
              <a:t>MSCorEE.dll</a:t>
            </a:r>
            <a:r>
              <a:rPr lang="ru-RU" sz="1050" kern="1200" dirty="0" smtClean="0">
                <a:solidFill>
                  <a:schemeClr val="tx1"/>
                </a:solidFill>
                <a:effectLst/>
                <a:latin typeface="+mn-lt"/>
                <a:ea typeface="+mn-ea"/>
                <a:cs typeface="+mn-cs"/>
                <a:sym typeface="Helvetica Neue"/>
              </a:rPr>
              <a:t> (x86, x64 или ARM). В системах </a:t>
            </a:r>
            <a:r>
              <a:rPr lang="ru-RU" sz="1050" kern="1200" dirty="0" err="1" smtClean="0">
                <a:solidFill>
                  <a:schemeClr val="tx1"/>
                </a:solidFill>
                <a:effectLst/>
                <a:latin typeface="+mn-lt"/>
                <a:ea typeface="+mn-ea"/>
                <a:cs typeface="+mn-cs"/>
                <a:sym typeface="Helvetica Neue"/>
              </a:rPr>
              <a:t>Windows</a:t>
            </a:r>
            <a:r>
              <a:rPr lang="ru-RU" sz="1050" kern="1200" dirty="0" smtClean="0">
                <a:solidFill>
                  <a:schemeClr val="tx1"/>
                </a:solidFill>
                <a:effectLst/>
                <a:latin typeface="+mn-lt"/>
                <a:ea typeface="+mn-ea"/>
                <a:cs typeface="+mn-cs"/>
                <a:sym typeface="Helvetica Neue"/>
              </a:rPr>
              <a:t> </a:t>
            </a:r>
            <a:r>
              <a:rPr lang="ru-RU" sz="1050" kern="1200" dirty="0" err="1" smtClean="0">
                <a:solidFill>
                  <a:schemeClr val="tx1"/>
                </a:solidFill>
                <a:effectLst/>
                <a:latin typeface="+mn-lt"/>
                <a:ea typeface="+mn-ea"/>
                <a:cs typeface="+mn-cs"/>
                <a:sym typeface="Helvetica Neue"/>
              </a:rPr>
              <a:t>семейств</a:t>
            </a:r>
            <a:r>
              <a:rPr lang="ru-RU" sz="1050" kern="1200" dirty="0" smtClean="0">
                <a:solidFill>
                  <a:schemeClr val="tx1"/>
                </a:solidFill>
                <a:effectLst/>
                <a:latin typeface="+mn-lt"/>
                <a:ea typeface="+mn-ea"/>
                <a:cs typeface="+mn-cs"/>
                <a:sym typeface="Helvetica Neue"/>
              </a:rPr>
              <a:t> x86 и ARM 32-разрядная версия </a:t>
            </a:r>
            <a:r>
              <a:rPr lang="ru-RU" sz="1050" kern="1200" dirty="0" err="1" smtClean="0">
                <a:solidFill>
                  <a:schemeClr val="tx1"/>
                </a:solidFill>
                <a:effectLst/>
                <a:latin typeface="+mn-lt"/>
                <a:ea typeface="+mn-ea"/>
                <a:cs typeface="+mn-cs"/>
                <a:sym typeface="Helvetica Neue"/>
              </a:rPr>
              <a:t>MSCorEE.dll</a:t>
            </a:r>
            <a:r>
              <a:rPr lang="ru-RU" sz="1050" kern="1200" dirty="0" smtClean="0">
                <a:solidFill>
                  <a:schemeClr val="tx1"/>
                </a:solidFill>
                <a:effectLst/>
                <a:latin typeface="+mn-lt"/>
                <a:ea typeface="+mn-ea"/>
                <a:cs typeface="+mn-cs"/>
                <a:sym typeface="Helvetica Neue"/>
              </a:rPr>
              <a:t> хранится в каталоге %</a:t>
            </a:r>
            <a:r>
              <a:rPr lang="ru-RU" sz="1050" kern="1200" dirty="0" err="1" smtClean="0">
                <a:solidFill>
                  <a:schemeClr val="tx1"/>
                </a:solidFill>
                <a:effectLst/>
                <a:latin typeface="+mn-lt"/>
                <a:ea typeface="+mn-ea"/>
                <a:cs typeface="+mn-cs"/>
                <a:sym typeface="Helvetica Neue"/>
              </a:rPr>
              <a:t>SystemRoot</a:t>
            </a:r>
            <a:r>
              <a:rPr lang="ru-RU" sz="1050" kern="1200" dirty="0" smtClean="0">
                <a:solidFill>
                  <a:schemeClr val="tx1"/>
                </a:solidFill>
                <a:effectLst/>
                <a:latin typeface="+mn-lt"/>
                <a:ea typeface="+mn-ea"/>
                <a:cs typeface="+mn-cs"/>
                <a:sym typeface="Helvetica Neue"/>
              </a:rPr>
              <a:t>%\System32. В системах x64 версия x86 библиотеки находится в каталоге %</a:t>
            </a:r>
            <a:r>
              <a:rPr lang="ru-RU" sz="1050" kern="1200" dirty="0" err="1" smtClean="0">
                <a:solidFill>
                  <a:schemeClr val="tx1"/>
                </a:solidFill>
                <a:effectLst/>
                <a:latin typeface="+mn-lt"/>
                <a:ea typeface="+mn-ea"/>
                <a:cs typeface="+mn-cs"/>
                <a:sym typeface="Helvetica Neue"/>
              </a:rPr>
              <a:t>SystemRoot</a:t>
            </a:r>
            <a:r>
              <a:rPr lang="ru-RU" sz="1050" kern="1200" dirty="0" smtClean="0">
                <a:solidFill>
                  <a:schemeClr val="tx1"/>
                </a:solidFill>
                <a:effectLst/>
                <a:latin typeface="+mn-lt"/>
                <a:ea typeface="+mn-ea"/>
                <a:cs typeface="+mn-cs"/>
                <a:sym typeface="Helvetica Neue"/>
              </a:rPr>
              <a:t>%\SysWow64, а 64-разрядная версия </a:t>
            </a:r>
            <a:r>
              <a:rPr lang="ru-RU" sz="1050" kern="1200" dirty="0" err="1" smtClean="0">
                <a:solidFill>
                  <a:schemeClr val="tx1"/>
                </a:solidFill>
                <a:effectLst/>
                <a:latin typeface="+mn-lt"/>
                <a:ea typeface="+mn-ea"/>
                <a:cs typeface="+mn-cs"/>
                <a:sym typeface="Helvetica Neue"/>
              </a:rPr>
              <a:t>MSCorEE.dll</a:t>
            </a:r>
            <a:r>
              <a:rPr lang="ru-RU" sz="1050" kern="1200" dirty="0" smtClean="0">
                <a:solidFill>
                  <a:schemeClr val="tx1"/>
                </a:solidFill>
                <a:effectLst/>
                <a:latin typeface="+mn-lt"/>
                <a:ea typeface="+mn-ea"/>
                <a:cs typeface="+mn-cs"/>
                <a:sym typeface="Helvetica Neue"/>
              </a:rPr>
              <a:t> размещается в каталоге %</a:t>
            </a:r>
            <a:r>
              <a:rPr lang="ru-RU" sz="1050" kern="1200" dirty="0" err="1" smtClean="0">
                <a:solidFill>
                  <a:schemeClr val="tx1"/>
                </a:solidFill>
                <a:effectLst/>
                <a:latin typeface="+mn-lt"/>
                <a:ea typeface="+mn-ea"/>
                <a:cs typeface="+mn-cs"/>
                <a:sym typeface="Helvetica Neue"/>
              </a:rPr>
              <a:t>SystemRoot</a:t>
            </a:r>
            <a:r>
              <a:rPr lang="ru-RU" sz="1050" kern="1200" dirty="0" smtClean="0">
                <a:solidFill>
                  <a:schemeClr val="tx1"/>
                </a:solidFill>
                <a:effectLst/>
                <a:latin typeface="+mn-lt"/>
                <a:ea typeface="+mn-ea"/>
                <a:cs typeface="+mn-cs"/>
                <a:sym typeface="Helvetica Neue"/>
              </a:rPr>
              <a:t>%\System32 (это сделано из соображений обратной</a:t>
            </a:r>
            <a:r>
              <a:rPr lang="ru-RU" sz="1050" kern="1200" baseline="0" dirty="0" smtClean="0">
                <a:solidFill>
                  <a:schemeClr val="tx1"/>
                </a:solidFill>
                <a:effectLst/>
                <a:latin typeface="+mn-lt"/>
                <a:ea typeface="+mn-ea"/>
                <a:cs typeface="+mn-cs"/>
                <a:sym typeface="Helvetica Neue"/>
              </a:rPr>
              <a:t> </a:t>
            </a:r>
            <a:r>
              <a:rPr lang="ru-RU" sz="1050" kern="1200" dirty="0" smtClean="0">
                <a:solidFill>
                  <a:schemeClr val="tx1"/>
                </a:solidFill>
                <a:effectLst/>
                <a:latin typeface="+mn-lt"/>
                <a:ea typeface="+mn-ea"/>
                <a:cs typeface="+mn-cs"/>
                <a:sym typeface="Helvetica Neue"/>
              </a:rPr>
              <a:t>совместимости. Далее основной поток вызывает определенный в библиотеке </a:t>
            </a:r>
            <a:r>
              <a:rPr lang="ru-RU" sz="1050" kern="1200" dirty="0" err="1" smtClean="0">
                <a:solidFill>
                  <a:schemeClr val="tx1"/>
                </a:solidFill>
                <a:effectLst/>
                <a:latin typeface="+mn-lt"/>
                <a:ea typeface="+mn-ea"/>
                <a:cs typeface="+mn-cs"/>
                <a:sym typeface="Helvetica Neue"/>
              </a:rPr>
              <a:t>MSCorEE.dll</a:t>
            </a:r>
            <a:r>
              <a:rPr lang="ru-RU" sz="1050" kern="1200" dirty="0" smtClean="0">
                <a:solidFill>
                  <a:schemeClr val="tx1"/>
                </a:solidFill>
                <a:effectLst/>
                <a:latin typeface="+mn-lt"/>
                <a:ea typeface="+mn-ea"/>
                <a:cs typeface="+mn-cs"/>
                <a:sym typeface="Helvetica Neue"/>
              </a:rPr>
              <a:t> метод, который инициализирует CLR, загружает сборку EXE, а затем вызывает ее метод </a:t>
            </a:r>
            <a:r>
              <a:rPr lang="ru-RU" sz="1050" kern="1200" dirty="0" err="1" smtClean="0">
                <a:solidFill>
                  <a:schemeClr val="tx1"/>
                </a:solidFill>
                <a:effectLst/>
                <a:latin typeface="+mn-lt"/>
                <a:ea typeface="+mn-ea"/>
                <a:cs typeface="+mn-cs"/>
                <a:sym typeface="Helvetica Neue"/>
              </a:rPr>
              <a:t>Main</a:t>
            </a:r>
            <a:r>
              <a:rPr lang="ru-RU" sz="1050" kern="1200" dirty="0" smtClean="0">
                <a:solidFill>
                  <a:schemeClr val="tx1"/>
                </a:solidFill>
                <a:effectLst/>
                <a:latin typeface="+mn-lt"/>
                <a:ea typeface="+mn-ea"/>
                <a:cs typeface="+mn-cs"/>
                <a:sym typeface="Helvetica Neue"/>
              </a:rPr>
              <a:t>, в котором содержится точка входа. На этом процедура запуска управляемого приложения считается завершенной. </a:t>
            </a:r>
            <a:endParaRPr lang="en-US" sz="1050" kern="1200" dirty="0" smtClean="0">
              <a:solidFill>
                <a:schemeClr val="tx1"/>
              </a:solidFill>
              <a:effectLst/>
              <a:latin typeface="+mn-lt"/>
              <a:ea typeface="+mn-ea"/>
              <a:cs typeface="+mn-cs"/>
              <a:sym typeface="Helvetica Neue"/>
            </a:endParaRPr>
          </a:p>
          <a:p>
            <a:r>
              <a:rPr lang="ru-RU" sz="1200" b="0" i="0" kern="1200" dirty="0" smtClean="0">
                <a:solidFill>
                  <a:schemeClr val="tx1"/>
                </a:solidFill>
                <a:effectLst/>
                <a:latin typeface="+mn-lt"/>
                <a:ea typeface="+mn-ea"/>
                <a:cs typeface="+mn-cs"/>
              </a:rPr>
              <a:t>Домен приложения формирует изолированную область для безопасности, управления версиями, надежности и выгрузки управляемого кода. Поток представляет собой конструкцию операционной системы, используемую в среде CLR для выполнения кода. Во время выполнения весь управляемый код загружается в домен приложения и выполняется в одном или нескольких управляемых потоках.</a:t>
            </a:r>
          </a:p>
          <a:p>
            <a:r>
              <a:rPr lang="ru-RU" sz="1200" b="0" i="0" kern="1200" dirty="0" smtClean="0">
                <a:solidFill>
                  <a:schemeClr val="tx1"/>
                </a:solidFill>
                <a:effectLst/>
                <a:latin typeface="+mn-lt"/>
                <a:ea typeface="+mn-ea"/>
                <a:cs typeface="+mn-cs"/>
              </a:rPr>
              <a:t>Однозначного соответствия между потоками и доменами приложений не существует. В одном домене приложения могут одновременно выполняться несколько потоков, при этом конкретный поток не ограничен одним доменом приложения. Таким образом, потоки могут использоваться в разных доменах приложений. Новый поток для каждого домена приложения не создается.</a:t>
            </a:r>
          </a:p>
          <a:p>
            <a:r>
              <a:rPr lang="ru-RU" sz="1200" b="0" i="0" kern="1200" dirty="0" smtClean="0">
                <a:solidFill>
                  <a:schemeClr val="tx1"/>
                </a:solidFill>
                <a:effectLst/>
                <a:latin typeface="+mn-lt"/>
                <a:ea typeface="+mn-ea"/>
                <a:cs typeface="+mn-cs"/>
              </a:rPr>
              <a:t>В любой момент времени каждый поток выполняется в каком-либо домене приложения. В домене приложения может выполняться один или несколько потоков или не выполняться ни одного </a:t>
            </a:r>
            <a:r>
              <a:rPr lang="ru-RU" sz="1200" b="0" i="0" kern="1200" dirty="0" err="1" smtClean="0">
                <a:solidFill>
                  <a:schemeClr val="tx1"/>
                </a:solidFill>
                <a:effectLst/>
                <a:latin typeface="+mn-lt"/>
                <a:ea typeface="+mn-ea"/>
                <a:cs typeface="+mn-cs"/>
              </a:rPr>
              <a:t>потока.Среда</a:t>
            </a:r>
            <a:r>
              <a:rPr lang="ru-RU" sz="1200" b="0" i="0" kern="1200" dirty="0" smtClean="0">
                <a:solidFill>
                  <a:schemeClr val="tx1"/>
                </a:solidFill>
                <a:effectLst/>
                <a:latin typeface="+mn-lt"/>
                <a:ea typeface="+mn-ea"/>
                <a:cs typeface="+mn-cs"/>
              </a:rPr>
              <a:t> выполнения отслеживает соответствие потоков и доменов приложений, в которых они выполняются. В любой момент времени можно найти домен, в котором выполняется поток, вызвав метод </a:t>
            </a:r>
            <a:r>
              <a:rPr lang="ru-RU" sz="1200" b="0" i="0" u="none" strike="noStrike" kern="1200" dirty="0" smtClean="0">
                <a:solidFill>
                  <a:schemeClr val="tx1"/>
                </a:solidFill>
                <a:effectLst/>
                <a:latin typeface="+mn-lt"/>
                <a:ea typeface="+mn-ea"/>
                <a:cs typeface="+mn-cs"/>
                <a:hlinkClick r:id="rId3"/>
              </a:rPr>
              <a:t>Thread.GetDomain</a:t>
            </a:r>
            <a:r>
              <a:rPr lang="ru-RU" sz="1200" b="0" i="0" kern="1200" dirty="0" smtClean="0">
                <a:solidFill>
                  <a:schemeClr val="tx1"/>
                </a:solidFill>
                <a:effectLst/>
                <a:latin typeface="+mn-lt"/>
                <a:ea typeface="+mn-ea"/>
                <a:cs typeface="+mn-cs"/>
              </a:rPr>
              <a:t>.</a:t>
            </a:r>
          </a:p>
          <a:p>
            <a:endParaRPr lang="ru-RU" sz="1050" dirty="0" smtClean="0"/>
          </a:p>
          <a:p>
            <a:endParaRPr lang="en-US" sz="1050" dirty="0" smtClean="0"/>
          </a:p>
          <a:p>
            <a:endParaRPr lang="en-US" sz="1050"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a:t>
            </a:fld>
            <a:endParaRPr lang="en-US"/>
          </a:p>
        </p:txBody>
      </p:sp>
    </p:spTree>
    <p:extLst>
      <p:ext uri="{BB962C8B-B14F-4D97-AF65-F5344CB8AC3E}">
        <p14:creationId xmlns:p14="http://schemas.microsoft.com/office/powerpoint/2010/main" val="3491714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Фрейм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стека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кучи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приложения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SomeProgram</a:t>
            </a:r>
            <a:r>
              <a:rPr lang="en-US" dirty="0" smtClean="0">
                <a:effectLst/>
              </a:rPr>
              <a:t> </a:t>
            </a:r>
          </a:p>
          <a:p>
            <a:endParaRPr lang="en-US" dirty="0" smtClean="0">
              <a:effectLst/>
            </a:endParaRPr>
          </a:p>
          <a:p>
            <a:r>
              <a:rPr lang="uk-UA" dirty="0" smtClean="0">
                <a:effectLst/>
              </a:rPr>
              <a:t>У</a:t>
            </a:r>
            <a:r>
              <a:rPr lang="ru-RU" dirty="0" smtClean="0">
                <a:effectLst/>
              </a:rPr>
              <a:t>наследованные</a:t>
            </a:r>
            <a:r>
              <a:rPr lang="ru-RU" baseline="0" dirty="0" smtClean="0">
                <a:effectLst/>
              </a:rPr>
              <a:t> виртуальные, новые виртуальные, </a:t>
            </a:r>
            <a:r>
              <a:rPr lang="ru-RU" baseline="0" dirty="0" err="1" smtClean="0">
                <a:effectLst/>
              </a:rPr>
              <a:t>невиртуальные</a:t>
            </a:r>
            <a:r>
              <a:rPr lang="ru-RU" baseline="0" dirty="0" smtClean="0">
                <a:effectLst/>
              </a:rPr>
              <a:t> и стат.</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24</a:t>
            </a:fld>
            <a:endParaRPr lang="en-US"/>
          </a:p>
        </p:txBody>
      </p:sp>
    </p:spTree>
    <p:extLst>
      <p:ext uri="{BB962C8B-B14F-4D97-AF65-F5344CB8AC3E}">
        <p14:creationId xmlns:p14="http://schemas.microsoft.com/office/powerpoint/2010/main" val="3242658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smtClean="0"/>
          </a:p>
          <a:p>
            <a:r>
              <a:rPr lang="en-US" dirty="0" smtClean="0"/>
              <a:t>http://</a:t>
            </a:r>
            <a:r>
              <a:rPr lang="en-US" dirty="0" err="1" smtClean="0"/>
              <a:t>professorweb.ru</a:t>
            </a:r>
            <a:r>
              <a:rPr lang="en-US" dirty="0" smtClean="0"/>
              <a:t>/my/</a:t>
            </a:r>
            <a:r>
              <a:rPr lang="en-US" dirty="0" err="1" smtClean="0"/>
              <a:t>csharp</a:t>
            </a:r>
            <a:r>
              <a:rPr lang="en-US" dirty="0" smtClean="0"/>
              <a:t>/optimization/level2/2_1.php</a:t>
            </a:r>
            <a:r>
              <a:rPr lang="ru-RU" dirty="0" smtClean="0"/>
              <a:t> (перевод </a:t>
            </a:r>
            <a:r>
              <a:rPr lang="ru-RU" dirty="0" err="1" smtClean="0"/>
              <a:t>саши</a:t>
            </a:r>
            <a:r>
              <a:rPr lang="ru-RU" baseline="0" dirty="0" smtClean="0"/>
              <a:t> </a:t>
            </a:r>
            <a:r>
              <a:rPr lang="ru-RU" baseline="0" dirty="0" err="1" smtClean="0"/>
              <a:t>гольдштейна</a:t>
            </a:r>
            <a:r>
              <a:rPr lang="ru-RU" dirty="0" smtClean="0"/>
              <a:t>)</a:t>
            </a:r>
          </a:p>
          <a:p>
            <a:r>
              <a:rPr lang="ru-RU" dirty="0" smtClean="0"/>
              <a:t>Копирует</a:t>
            </a:r>
            <a:r>
              <a:rPr lang="ru-RU" baseline="0" dirty="0" smtClean="0"/>
              <a:t> ссылку со стека в регистр</a:t>
            </a:r>
          </a:p>
          <a:p>
            <a:r>
              <a:rPr lang="ru-RU" baseline="0" dirty="0" smtClean="0"/>
              <a:t>Разыменовывает содержимое по адресу из регистра</a:t>
            </a:r>
          </a:p>
          <a:p>
            <a:r>
              <a:rPr lang="ru-RU" baseline="0" dirty="0" smtClean="0"/>
              <a:t>Извлекает внутренний указатель на список методов в таблице методов</a:t>
            </a:r>
          </a:p>
          <a:p>
            <a:r>
              <a:rPr lang="ru-RU" baseline="0" dirty="0" smtClean="0"/>
              <a:t>Разыменовывает элемент списка со смещением 16</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25</a:t>
            </a:fld>
            <a:endParaRPr lang="en-US"/>
          </a:p>
        </p:txBody>
      </p:sp>
    </p:spTree>
    <p:extLst>
      <p:ext uri="{BB962C8B-B14F-4D97-AF65-F5344CB8AC3E}">
        <p14:creationId xmlns:p14="http://schemas.microsoft.com/office/powerpoint/2010/main" val="1745897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Инструкция CMP пытается получить доступ к адресу памяти в регистр ECX, который содержит ссылку на объект. Если ссылка на объект является нулевым, это доступ к памяти не удастся с нарушением доступа, потому что доступ к адресу 0 всегда незаконным в процессах </a:t>
            </a:r>
            <a:r>
              <a:rPr lang="ru-RU" dirty="0" err="1" smtClean="0"/>
              <a:t>Windows</a:t>
            </a:r>
            <a:r>
              <a:rPr lang="ru-RU" dirty="0" smtClean="0"/>
              <a:t>,</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26</a:t>
            </a:fld>
            <a:endParaRPr lang="en-US"/>
          </a:p>
        </p:txBody>
      </p:sp>
    </p:spTree>
    <p:extLst>
      <p:ext uri="{BB962C8B-B14F-4D97-AF65-F5344CB8AC3E}">
        <p14:creationId xmlns:p14="http://schemas.microsoft.com/office/powerpoint/2010/main" val="1143565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Копирует</a:t>
            </a:r>
            <a:r>
              <a:rPr lang="ru-RU" baseline="0" dirty="0" smtClean="0"/>
              <a:t> ссылку со стека в регистр</a:t>
            </a:r>
          </a:p>
          <a:p>
            <a:r>
              <a:rPr lang="ru-RU" baseline="0" dirty="0" smtClean="0"/>
              <a:t>Разыменовывает содержимое по адресу из регистра</a:t>
            </a:r>
          </a:p>
          <a:p>
            <a:r>
              <a:rPr lang="ru-RU" baseline="0" dirty="0" smtClean="0"/>
              <a:t>Извлекает внутренний указатель на список методов в таблице методов</a:t>
            </a:r>
          </a:p>
          <a:p>
            <a:r>
              <a:rPr lang="ru-RU" baseline="0" dirty="0" smtClean="0"/>
              <a:t>Разыменовывает элемент списка со смещением 16</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27</a:t>
            </a:fld>
            <a:endParaRPr lang="en-US"/>
          </a:p>
        </p:txBody>
      </p:sp>
    </p:spTree>
    <p:extLst>
      <p:ext uri="{BB962C8B-B14F-4D97-AF65-F5344CB8AC3E}">
        <p14:creationId xmlns:p14="http://schemas.microsoft.com/office/powerpoint/2010/main" val="929588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Копирует</a:t>
            </a:r>
            <a:r>
              <a:rPr lang="ru-RU" baseline="0" dirty="0" smtClean="0"/>
              <a:t> ссылку со стека в регистр</a:t>
            </a:r>
          </a:p>
          <a:p>
            <a:r>
              <a:rPr lang="ru-RU" baseline="0" dirty="0" smtClean="0"/>
              <a:t>Разыменовывает содержимое по адресу из регистра</a:t>
            </a:r>
          </a:p>
          <a:p>
            <a:r>
              <a:rPr lang="ru-RU" baseline="0" dirty="0" smtClean="0"/>
              <a:t>Извлекает внутренний указатель на список методов в таблице методов</a:t>
            </a:r>
          </a:p>
          <a:p>
            <a:r>
              <a:rPr lang="ru-RU" baseline="0" dirty="0" smtClean="0"/>
              <a:t>Разыменовывает элемент списка со смещением 16</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28</a:t>
            </a:fld>
            <a:endParaRPr lang="en-US"/>
          </a:p>
        </p:txBody>
      </p:sp>
    </p:spTree>
    <p:extLst>
      <p:ext uri="{BB962C8B-B14F-4D97-AF65-F5344CB8AC3E}">
        <p14:creationId xmlns:p14="http://schemas.microsoft.com/office/powerpoint/2010/main" val="1918502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mn-lt"/>
                <a:ea typeface="+mn-ea"/>
                <a:cs typeface="+mn-cs"/>
              </a:rPr>
              <a:t>синхронизация</a:t>
            </a:r>
          </a:p>
          <a:p>
            <a:r>
              <a:rPr lang="ru-RU" sz="1200" kern="1200" dirty="0" smtClean="0">
                <a:solidFill>
                  <a:schemeClr val="tx1"/>
                </a:solidFill>
                <a:effectLst/>
                <a:latin typeface="+mn-lt"/>
                <a:ea typeface="+mn-ea"/>
                <a:cs typeface="+mn-cs"/>
              </a:rPr>
              <a:t>Хранение</a:t>
            </a:r>
            <a:r>
              <a:rPr lang="ru-RU" sz="1200" kern="1200" baseline="0" dirty="0" smtClean="0">
                <a:solidFill>
                  <a:schemeClr val="tx1"/>
                </a:solidFill>
                <a:effectLst/>
                <a:latin typeface="+mn-lt"/>
                <a:ea typeface="+mn-ea"/>
                <a:cs typeface="+mn-cs"/>
              </a:rPr>
              <a:t> служебной информации сборщика мусора</a:t>
            </a:r>
          </a:p>
          <a:p>
            <a:r>
              <a:rPr lang="ru-RU" sz="1200" kern="1200" baseline="0" dirty="0" err="1" smtClean="0">
                <a:solidFill>
                  <a:schemeClr val="tx1"/>
                </a:solidFill>
                <a:effectLst/>
                <a:latin typeface="+mn-lt"/>
                <a:ea typeface="+mn-ea"/>
                <a:cs typeface="+mn-cs"/>
              </a:rPr>
              <a:t>Финализация</a:t>
            </a:r>
            <a:endParaRPr lang="ru-RU" sz="1200" kern="1200" baseline="0" dirty="0" smtClean="0">
              <a:solidFill>
                <a:schemeClr val="tx1"/>
              </a:solidFill>
              <a:effectLst/>
              <a:latin typeface="+mn-lt"/>
              <a:ea typeface="+mn-ea"/>
              <a:cs typeface="+mn-cs"/>
            </a:endParaRPr>
          </a:p>
          <a:p>
            <a:r>
              <a:rPr lang="ru-RU" sz="1200" kern="1200" baseline="0" dirty="0" smtClean="0">
                <a:solidFill>
                  <a:schemeClr val="tx1"/>
                </a:solidFill>
                <a:effectLst/>
                <a:latin typeface="+mn-lt"/>
                <a:ea typeface="+mn-ea"/>
                <a:cs typeface="+mn-cs"/>
              </a:rPr>
              <a:t>Хранение хэш-кода</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Н</a:t>
            </a:r>
            <a:r>
              <a:rPr lang="ru-RU" sz="1200" kern="1200" dirty="0" err="1" smtClean="0">
                <a:solidFill>
                  <a:schemeClr val="tx1"/>
                </a:solidFill>
                <a:effectLst/>
                <a:latin typeface="+mn-lt"/>
                <a:ea typeface="+mn-ea"/>
                <a:cs typeface="+mn-cs"/>
              </a:rPr>
              <a:t>екоторые</a:t>
            </a:r>
            <a:r>
              <a:rPr lang="ru-RU" sz="1200" kern="1200" dirty="0" smtClean="0">
                <a:solidFill>
                  <a:schemeClr val="tx1"/>
                </a:solidFill>
                <a:effectLst/>
                <a:latin typeface="+mn-lt"/>
                <a:ea typeface="+mn-ea"/>
                <a:cs typeface="+mn-cs"/>
              </a:rPr>
              <a:t> биты</a:t>
            </a:r>
            <a:r>
              <a:rPr lang="ru-RU" sz="1200" kern="1200" baseline="0" dirty="0" smtClean="0">
                <a:solidFill>
                  <a:schemeClr val="tx1"/>
                </a:solidFill>
                <a:effectLst/>
                <a:latin typeface="+mn-lt"/>
                <a:ea typeface="+mn-ea"/>
                <a:cs typeface="+mn-cs"/>
              </a:rPr>
              <a:t> этого поля определяют какая информация там хранится в каждый конкретный момент</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Фрейм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стека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кучи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приложения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SomeProgram</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29</a:t>
            </a:fld>
            <a:endParaRPr lang="en-US"/>
          </a:p>
        </p:txBody>
      </p:sp>
    </p:spTree>
    <p:extLst>
      <p:ext uri="{BB962C8B-B14F-4D97-AF65-F5344CB8AC3E}">
        <p14:creationId xmlns:p14="http://schemas.microsoft.com/office/powerpoint/2010/main" val="3242658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Фрейм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стека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кучи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приложения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SomeProgram</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30</a:t>
            </a:fld>
            <a:endParaRPr lang="en-US"/>
          </a:p>
        </p:txBody>
      </p:sp>
    </p:spTree>
    <p:extLst>
      <p:ext uri="{BB962C8B-B14F-4D97-AF65-F5344CB8AC3E}">
        <p14:creationId xmlns:p14="http://schemas.microsoft.com/office/powerpoint/2010/main" val="3242658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47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Перед тем как выполнить первую строку управляемого кода, CLR создает три домена приложения. Два из них непрозрачны для управляемого кода и даже не видны CLR-хостам. Эти домены может создать только процесс начальной загрузки CLR с помощью двух библиотек: </a:t>
            </a:r>
            <a:r>
              <a:rPr lang="ru-RU" dirty="0" err="1" smtClean="0"/>
              <a:t>mscoree.dll</a:t>
            </a:r>
            <a:r>
              <a:rPr lang="ru-RU" dirty="0" smtClean="0"/>
              <a:t> и </a:t>
            </a:r>
            <a:r>
              <a:rPr lang="ru-RU" dirty="0" err="1" smtClean="0"/>
              <a:t>mscorwks.dll</a:t>
            </a:r>
            <a:r>
              <a:rPr lang="ru-RU" dirty="0" smtClean="0"/>
              <a:t> (или </a:t>
            </a:r>
            <a:r>
              <a:rPr lang="ru-RU" dirty="0" err="1" smtClean="0"/>
              <a:t>mscorsvr.dll</a:t>
            </a:r>
            <a:r>
              <a:rPr lang="ru-RU" dirty="0" smtClean="0"/>
              <a:t> в случае многопроцессорных систем). Как видно из рис, это </a:t>
            </a:r>
            <a:r>
              <a:rPr lang="ru-RU" dirty="0" err="1" smtClean="0"/>
              <a:t>SystemDomain</a:t>
            </a:r>
            <a:r>
              <a:rPr lang="ru-RU" dirty="0" smtClean="0"/>
              <a:t> (системный домен) и </a:t>
            </a:r>
            <a:r>
              <a:rPr lang="ru-RU" dirty="0" err="1" smtClean="0"/>
              <a:t>SharedDomain</a:t>
            </a:r>
            <a:r>
              <a:rPr lang="ru-RU" dirty="0" smtClean="0"/>
              <a:t> (общий домен), являющиеся </a:t>
            </a:r>
            <a:r>
              <a:rPr lang="ru-RU" dirty="0" err="1" smtClean="0"/>
              <a:t>Singleton</a:t>
            </a:r>
            <a:r>
              <a:rPr lang="ru-RU" dirty="0" smtClean="0"/>
              <a:t>-объектами. Третий домен — </a:t>
            </a:r>
            <a:r>
              <a:rPr lang="ru-RU" dirty="0" err="1" smtClean="0"/>
              <a:t>DefaultDomain</a:t>
            </a:r>
            <a:r>
              <a:rPr lang="ru-RU" dirty="0" smtClean="0"/>
              <a:t> (домен по умолчанию) — экземпляр класса </a:t>
            </a:r>
            <a:r>
              <a:rPr lang="ru-RU" dirty="0" err="1" smtClean="0"/>
              <a:t>AppDomain</a:t>
            </a:r>
            <a:r>
              <a:rPr lang="ru-RU" dirty="0" smtClean="0"/>
              <a:t> и единственный именованный домен из этих трех. В случае простых CLR-хостов, таких как консольные программы, имя домена, используемого по умолчанию, формируется по имени исполняемого файла. Дополнительные домены могут создаваться из управляемого кода вызовом метода </a:t>
            </a:r>
            <a:r>
              <a:rPr lang="ru-RU" dirty="0" err="1" smtClean="0"/>
              <a:t>AppDomain.CreateDomain</a:t>
            </a:r>
            <a:r>
              <a:rPr lang="ru-RU" dirty="0" smtClean="0"/>
              <a:t> или из неуправляемого кода хоста через интерфейс </a:t>
            </a:r>
            <a:r>
              <a:rPr lang="ru-RU" dirty="0" err="1" smtClean="0"/>
              <a:t>ICORRuntimeHost</a:t>
            </a:r>
            <a:r>
              <a:rPr lang="ru-RU" dirty="0" smtClean="0"/>
              <a:t>. Сложные хосты создают несколько доменов, например в ASP.NET количество доменов зависит от числа приложений, выполняемых данным </a:t>
            </a:r>
            <a:r>
              <a:rPr lang="ru-RU" dirty="0" err="1" smtClean="0"/>
              <a:t>Web</a:t>
            </a:r>
            <a:r>
              <a:rPr lang="ru-RU" dirty="0" smtClean="0"/>
              <a:t>-сайтом.</a:t>
            </a:r>
            <a:endParaRPr lang="en-US" dirty="0" smtClean="0"/>
          </a:p>
          <a:p>
            <a:r>
              <a:rPr lang="ru-RU" dirty="0" err="1" smtClean="0"/>
              <a:t>SystemDomain</a:t>
            </a:r>
            <a:r>
              <a:rPr lang="ru-RU" dirty="0" smtClean="0"/>
              <a:t> создает и инициализирует </a:t>
            </a:r>
            <a:r>
              <a:rPr lang="ru-RU" dirty="0" err="1" smtClean="0"/>
              <a:t>SharedDomain</a:t>
            </a:r>
            <a:r>
              <a:rPr lang="ru-RU" dirty="0" smtClean="0"/>
              <a:t> и </a:t>
            </a:r>
            <a:r>
              <a:rPr lang="ru-RU" dirty="0" err="1" smtClean="0"/>
              <a:t>AppDomain</a:t>
            </a:r>
            <a:r>
              <a:rPr lang="ru-RU" dirty="0" smtClean="0"/>
              <a:t>, используемый по умолчанию (</a:t>
            </a:r>
            <a:r>
              <a:rPr lang="ru-RU" dirty="0" err="1" smtClean="0"/>
              <a:t>DefaultDomain</a:t>
            </a:r>
            <a:r>
              <a:rPr lang="ru-RU" dirty="0" smtClean="0"/>
              <a:t>). Он загружает в </a:t>
            </a:r>
            <a:r>
              <a:rPr lang="ru-RU" dirty="0" err="1" smtClean="0"/>
              <a:t>SharedDomain</a:t>
            </a:r>
            <a:r>
              <a:rPr lang="ru-RU" dirty="0" smtClean="0"/>
              <a:t> системную библиотеку </a:t>
            </a:r>
            <a:r>
              <a:rPr lang="ru-RU" dirty="0" err="1" smtClean="0"/>
              <a:t>mscorlib.dll</a:t>
            </a:r>
            <a:r>
              <a:rPr lang="ru-RU" dirty="0" smtClean="0"/>
              <a:t>, а также хранит явные и неявные </a:t>
            </a:r>
            <a:r>
              <a:rPr lang="ru-RU" dirty="0" err="1" smtClean="0"/>
              <a:t>intern</a:t>
            </a:r>
            <a:r>
              <a:rPr lang="ru-RU" dirty="0" smtClean="0"/>
              <a:t>-строки уровня процесса.</a:t>
            </a:r>
          </a:p>
          <a:p>
            <a:r>
              <a:rPr lang="ru-RU" dirty="0" smtClean="0"/>
              <a:t>Применение </a:t>
            </a:r>
            <a:r>
              <a:rPr lang="ru-RU" dirty="0" err="1" smtClean="0"/>
              <a:t>intern</a:t>
            </a:r>
            <a:r>
              <a:rPr lang="ru-RU" dirty="0" smtClean="0"/>
              <a:t>-строк — один из методов оптимизации; в .NET </a:t>
            </a:r>
            <a:r>
              <a:rPr lang="ru-RU" dirty="0" err="1" smtClean="0"/>
              <a:t>Framework</a:t>
            </a:r>
            <a:r>
              <a:rPr lang="ru-RU" dirty="0" smtClean="0"/>
              <a:t> 1.1 он реализован не слишком удачно, так как CLR не позволяет сборкам отказаться от нее. Тем не менее, этот метод экономит память, поскольку для всех строк с одним и тем же текстом, определенных во всех доменах приложений, хранится только один экземпляр строки.</a:t>
            </a:r>
          </a:p>
          <a:p>
            <a:r>
              <a:rPr lang="ru-RU" dirty="0" smtClean="0"/>
              <a:t>Кроме того, </a:t>
            </a:r>
            <a:r>
              <a:rPr lang="ru-RU" dirty="0" err="1" smtClean="0"/>
              <a:t>SystemDomain</a:t>
            </a:r>
            <a:r>
              <a:rPr lang="ru-RU" dirty="0" smtClean="0"/>
              <a:t> отвечает за генерацию идентификаторов интерфейсов уровня процесса, применяемых при создании карт </a:t>
            </a:r>
            <a:r>
              <a:rPr lang="ru-RU" dirty="0" err="1" smtClean="0"/>
              <a:t>InterfaceVtableMap</a:t>
            </a:r>
            <a:r>
              <a:rPr lang="ru-RU" dirty="0" smtClean="0"/>
              <a:t> в каждом </a:t>
            </a:r>
            <a:r>
              <a:rPr lang="ru-RU" dirty="0" err="1" smtClean="0"/>
              <a:t>AppDomain</a:t>
            </a:r>
            <a:r>
              <a:rPr lang="ru-RU" dirty="0" smtClean="0"/>
              <a:t>. </a:t>
            </a:r>
            <a:r>
              <a:rPr lang="ru-RU" dirty="0" err="1" smtClean="0"/>
              <a:t>SystemDomain</a:t>
            </a:r>
            <a:r>
              <a:rPr lang="ru-RU" dirty="0" smtClean="0"/>
              <a:t> хранит данные обо всех доменах процесса и обеспечивает загрузку и выгрузку </a:t>
            </a:r>
            <a:r>
              <a:rPr lang="ru-RU" dirty="0" err="1" smtClean="0"/>
              <a:t>AppDomain'ов</a:t>
            </a:r>
            <a:r>
              <a:rPr lang="ru-RU" dirty="0" smtClean="0"/>
              <a:t>.</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Весь код, не зависящий от домена, загружается в </a:t>
            </a:r>
            <a:r>
              <a:rPr lang="ru-RU" dirty="0" err="1" smtClean="0"/>
              <a:t>SharedDomain</a:t>
            </a:r>
            <a:r>
              <a:rPr lang="ru-RU" dirty="0" smtClean="0"/>
              <a:t>. Системная библиотека </a:t>
            </a:r>
            <a:r>
              <a:rPr lang="ru-RU" dirty="0" err="1" smtClean="0"/>
              <a:t>Mscorlib</a:t>
            </a:r>
            <a:r>
              <a:rPr lang="ru-RU" dirty="0" smtClean="0"/>
              <a:t> необходима пользовательскому коду во всех </a:t>
            </a:r>
            <a:r>
              <a:rPr lang="ru-RU" dirty="0" err="1" smtClean="0"/>
              <a:t>AppDomain</a:t>
            </a:r>
            <a:r>
              <a:rPr lang="ru-RU" dirty="0" smtClean="0"/>
              <a:t>. Она автоматически загружается в </a:t>
            </a:r>
            <a:r>
              <a:rPr lang="ru-RU" dirty="0" err="1" smtClean="0"/>
              <a:t>SharedDomain</a:t>
            </a:r>
            <a:r>
              <a:rPr lang="ru-RU" dirty="0" smtClean="0"/>
              <a:t>. Основные типы данных из пространства имен </a:t>
            </a:r>
            <a:r>
              <a:rPr lang="ru-RU" dirty="0" err="1" smtClean="0"/>
              <a:t>System</a:t>
            </a:r>
            <a:r>
              <a:rPr lang="ru-RU" dirty="0" smtClean="0"/>
              <a:t>, такие как </a:t>
            </a:r>
            <a:r>
              <a:rPr lang="ru-RU" dirty="0" err="1" smtClean="0"/>
              <a:t>Object</a:t>
            </a:r>
            <a:r>
              <a:rPr lang="ru-RU" dirty="0" smtClean="0"/>
              <a:t>, </a:t>
            </a:r>
            <a:r>
              <a:rPr lang="ru-RU" dirty="0" err="1" smtClean="0"/>
              <a:t>ValueType</a:t>
            </a:r>
            <a:r>
              <a:rPr lang="ru-RU" dirty="0" smtClean="0"/>
              <a:t>, </a:t>
            </a:r>
            <a:r>
              <a:rPr lang="ru-RU" dirty="0" err="1" smtClean="0"/>
              <a:t>Array</a:t>
            </a:r>
            <a:r>
              <a:rPr lang="ru-RU" dirty="0" smtClean="0"/>
              <a:t>, </a:t>
            </a:r>
            <a:r>
              <a:rPr lang="ru-RU" dirty="0" err="1" smtClean="0"/>
              <a:t>Enum</a:t>
            </a:r>
            <a:r>
              <a:rPr lang="ru-RU" dirty="0" smtClean="0"/>
              <a:t>, </a:t>
            </a:r>
            <a:r>
              <a:rPr lang="ru-RU" dirty="0" err="1" smtClean="0"/>
              <a:t>String</a:t>
            </a:r>
            <a:r>
              <a:rPr lang="ru-RU" dirty="0" smtClean="0"/>
              <a:t> и </a:t>
            </a:r>
            <a:r>
              <a:rPr lang="ru-RU" dirty="0" err="1" smtClean="0"/>
              <a:t>Delegate</a:t>
            </a:r>
            <a:r>
              <a:rPr lang="ru-RU" dirty="0" smtClean="0"/>
              <a:t>, заранее загружаются в этот домен при первоначальной загрузке CLR. Пользовательский код также можно загружать в этот домен — для этого из приложения, служащего CLR-хостом, вызывается метод </a:t>
            </a:r>
            <a:r>
              <a:rPr lang="ru-RU" dirty="0" err="1" smtClean="0"/>
              <a:t>CorBindToRuntimeEx</a:t>
            </a:r>
            <a:r>
              <a:rPr lang="ru-RU" dirty="0" smtClean="0"/>
              <a:t>, которому передаются атрибуты </a:t>
            </a:r>
            <a:r>
              <a:rPr lang="ru-RU" dirty="0" err="1" smtClean="0"/>
              <a:t>LoaderOptimization</a:t>
            </a:r>
            <a:r>
              <a:rPr lang="ru-RU" dirty="0" smtClean="0"/>
              <a:t>. Чтобы консольная программа загружала код в </a:t>
            </a:r>
            <a:r>
              <a:rPr lang="ru-RU" dirty="0" err="1" smtClean="0"/>
              <a:t>SharedDomain</a:t>
            </a:r>
            <a:r>
              <a:rPr lang="ru-RU" dirty="0" smtClean="0"/>
              <a:t>, пометьте метод </a:t>
            </a:r>
            <a:r>
              <a:rPr lang="ru-RU" dirty="0" err="1" smtClean="0"/>
              <a:t>Main</a:t>
            </a:r>
            <a:r>
              <a:rPr lang="ru-RU" dirty="0" smtClean="0"/>
              <a:t> приложения атрибутом </a:t>
            </a:r>
            <a:r>
              <a:rPr lang="ru-RU" dirty="0" err="1" smtClean="0"/>
              <a:t>System.LoaderOptimizationAttribute</a:t>
            </a:r>
            <a:r>
              <a:rPr lang="ru-RU" dirty="0" smtClean="0"/>
              <a:t>. Кроме того, </a:t>
            </a:r>
            <a:r>
              <a:rPr lang="ru-RU" dirty="0" err="1" smtClean="0"/>
              <a:t>SharedDomain</a:t>
            </a:r>
            <a:r>
              <a:rPr lang="ru-RU" dirty="0" smtClean="0"/>
              <a:t> управляет картой сборок, индексированной по базовому адресу. Эта карта применяется в качестве поисковой таблицы при управлении совместно используемыми зависимостями между сборками, загружаемыми в </a:t>
            </a:r>
            <a:r>
              <a:rPr lang="ru-RU" dirty="0" err="1" smtClean="0"/>
              <a:t>DefaultDomain</a:t>
            </a:r>
            <a:r>
              <a:rPr lang="ru-RU" dirty="0" smtClean="0"/>
              <a:t> и другие </a:t>
            </a:r>
            <a:r>
              <a:rPr lang="ru-RU" dirty="0" err="1" smtClean="0"/>
              <a:t>AppDomain</a:t>
            </a:r>
            <a:r>
              <a:rPr lang="ru-RU" dirty="0" smtClean="0"/>
              <a:t>, созданные в управляемом коде. </a:t>
            </a:r>
            <a:r>
              <a:rPr lang="ru-RU" dirty="0" err="1" smtClean="0"/>
              <a:t>DefaultDomain</a:t>
            </a:r>
            <a:r>
              <a:rPr lang="ru-RU" dirty="0" smtClean="0"/>
              <a:t> — это домен, в который загружается пользовательский код, не используемый совместно.</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err="1" smtClean="0"/>
              <a:t>DefaultDomain</a:t>
            </a:r>
            <a:r>
              <a:rPr lang="ru-RU" dirty="0" smtClean="0"/>
              <a:t> — это экземпляр </a:t>
            </a:r>
            <a:r>
              <a:rPr lang="ru-RU" dirty="0" err="1" smtClean="0"/>
              <a:t>AppDomain</a:t>
            </a:r>
            <a:r>
              <a:rPr lang="ru-RU" dirty="0" smtClean="0"/>
              <a:t>, в котором обычно выполняется код приложения. Хотя некоторым приложениям требуется, чтобы во время выполнения создавались дополнительные </a:t>
            </a:r>
            <a:r>
              <a:rPr lang="ru-RU" dirty="0" err="1" smtClean="0"/>
              <a:t>AppDomain</a:t>
            </a:r>
            <a:r>
              <a:rPr lang="ru-RU" dirty="0" smtClean="0"/>
              <a:t> (например приложениям, использующим подключаемые модули, или приложениям, генерирующим большие объемы кода в период выполнения), большинство программ в течение всей своей жизни создает один домен. Весь код, выполняемый в этом домене, связывается с контекстом на уровне домена. Если приложение использует несколько </a:t>
            </a:r>
            <a:r>
              <a:rPr lang="ru-RU" dirty="0" err="1" smtClean="0"/>
              <a:t>AppDomain</a:t>
            </a:r>
            <a:r>
              <a:rPr lang="ru-RU" dirty="0" smtClean="0"/>
              <a:t>, взаимодействие между доменами осуществляется через прокси .NET </a:t>
            </a:r>
            <a:r>
              <a:rPr lang="ru-RU" dirty="0" err="1" smtClean="0"/>
              <a:t>Remoting</a:t>
            </a:r>
            <a:r>
              <a:rPr lang="ru-RU" dirty="0" smtClean="0"/>
              <a:t>. Дополнительные границы контекста внутри домена можно создать с помощью типов, производных от </a:t>
            </a:r>
            <a:r>
              <a:rPr lang="ru-RU" dirty="0" err="1" smtClean="0"/>
              <a:t>System.ContextBoundObject</a:t>
            </a:r>
            <a:r>
              <a:rPr lang="ru-RU" dirty="0" smtClean="0"/>
              <a:t>. У каждого </a:t>
            </a:r>
            <a:r>
              <a:rPr lang="ru-RU" dirty="0" err="1" smtClean="0"/>
              <a:t>AppDomain</a:t>
            </a:r>
            <a:r>
              <a:rPr lang="ru-RU" dirty="0" smtClean="0"/>
              <a:t> имеются свои </a:t>
            </a:r>
            <a:r>
              <a:rPr lang="ru-RU" dirty="0" err="1" smtClean="0"/>
              <a:t>SecurityDescriptor</a:t>
            </a:r>
            <a:r>
              <a:rPr lang="ru-RU" dirty="0" smtClean="0"/>
              <a:t>, </a:t>
            </a:r>
            <a:r>
              <a:rPr lang="ru-RU" dirty="0" err="1" smtClean="0"/>
              <a:t>SecurityContext</a:t>
            </a:r>
            <a:r>
              <a:rPr lang="ru-RU" dirty="0" smtClean="0"/>
              <a:t> и </a:t>
            </a:r>
            <a:r>
              <a:rPr lang="ru-RU" dirty="0" err="1" smtClean="0"/>
              <a:t>DefaultContext</a:t>
            </a:r>
            <a:r>
              <a:rPr lang="ru-RU" dirty="0" smtClean="0"/>
              <a:t>, а также свои кучи загрузчика (</a:t>
            </a:r>
            <a:r>
              <a:rPr lang="ru-RU" dirty="0" err="1" smtClean="0"/>
              <a:t>High-Frequency</a:t>
            </a:r>
            <a:r>
              <a:rPr lang="ru-RU" dirty="0" smtClean="0"/>
              <a:t> </a:t>
            </a:r>
            <a:r>
              <a:rPr lang="ru-RU" dirty="0" err="1" smtClean="0"/>
              <a:t>Heap</a:t>
            </a:r>
            <a:r>
              <a:rPr lang="ru-RU" dirty="0" smtClean="0"/>
              <a:t>, </a:t>
            </a:r>
            <a:r>
              <a:rPr lang="ru-RU" dirty="0" err="1" smtClean="0"/>
              <a:t>Low-Frequency</a:t>
            </a:r>
            <a:r>
              <a:rPr lang="ru-RU" dirty="0" smtClean="0"/>
              <a:t> </a:t>
            </a:r>
            <a:r>
              <a:rPr lang="ru-RU" dirty="0" err="1" smtClean="0"/>
              <a:t>Heap</a:t>
            </a:r>
            <a:r>
              <a:rPr lang="ru-RU" dirty="0" smtClean="0"/>
              <a:t> и </a:t>
            </a:r>
            <a:r>
              <a:rPr lang="ru-RU" dirty="0" err="1" smtClean="0"/>
              <a:t>Stub</a:t>
            </a:r>
            <a:r>
              <a:rPr lang="ru-RU" dirty="0" smtClean="0"/>
              <a:t> </a:t>
            </a:r>
            <a:r>
              <a:rPr lang="ru-RU" dirty="0" err="1" smtClean="0"/>
              <a:t>Heap</a:t>
            </a:r>
            <a:r>
              <a:rPr lang="ru-RU" dirty="0" smtClean="0"/>
              <a:t>), таблицы описателей (</a:t>
            </a:r>
            <a:r>
              <a:rPr lang="ru-RU" dirty="0" err="1" smtClean="0"/>
              <a:t>Handle</a:t>
            </a:r>
            <a:r>
              <a:rPr lang="ru-RU" dirty="0" smtClean="0"/>
              <a:t> </a:t>
            </a:r>
            <a:r>
              <a:rPr lang="ru-RU" dirty="0" err="1" smtClean="0"/>
              <a:t>Table</a:t>
            </a:r>
            <a:r>
              <a:rPr lang="ru-RU" dirty="0" smtClean="0"/>
              <a:t>, </a:t>
            </a:r>
            <a:r>
              <a:rPr lang="ru-RU" dirty="0" err="1" smtClean="0"/>
              <a:t>Large</a:t>
            </a:r>
            <a:r>
              <a:rPr lang="ru-RU" dirty="0" smtClean="0"/>
              <a:t> </a:t>
            </a:r>
            <a:r>
              <a:rPr lang="ru-RU" dirty="0" err="1" smtClean="0"/>
              <a:t>Object</a:t>
            </a:r>
            <a:r>
              <a:rPr lang="ru-RU" dirty="0" smtClean="0"/>
              <a:t> </a:t>
            </a:r>
            <a:r>
              <a:rPr lang="ru-RU" dirty="0" err="1" smtClean="0"/>
              <a:t>Heap</a:t>
            </a:r>
            <a:r>
              <a:rPr lang="ru-RU" dirty="0" smtClean="0"/>
              <a:t> </a:t>
            </a:r>
            <a:r>
              <a:rPr lang="ru-RU" dirty="0" err="1" smtClean="0"/>
              <a:t>Handle</a:t>
            </a:r>
            <a:r>
              <a:rPr lang="ru-RU" dirty="0" smtClean="0"/>
              <a:t> </a:t>
            </a:r>
            <a:r>
              <a:rPr lang="ru-RU" dirty="0" err="1" smtClean="0"/>
              <a:t>Table</a:t>
            </a:r>
            <a:r>
              <a:rPr lang="ru-RU" dirty="0" smtClean="0"/>
              <a:t>), диспетчер карты таблиц виртуальных методов интерфейсов (</a:t>
            </a:r>
            <a:r>
              <a:rPr lang="ru-RU" dirty="0" err="1" smtClean="0"/>
              <a:t>Interface</a:t>
            </a:r>
            <a:r>
              <a:rPr lang="ru-RU" dirty="0" smtClean="0"/>
              <a:t> </a:t>
            </a:r>
            <a:r>
              <a:rPr lang="ru-RU" dirty="0" err="1" smtClean="0"/>
              <a:t>Vtable</a:t>
            </a:r>
            <a:r>
              <a:rPr lang="ru-RU" dirty="0" smtClean="0"/>
              <a:t> </a:t>
            </a:r>
            <a:r>
              <a:rPr lang="ru-RU" dirty="0" err="1" smtClean="0"/>
              <a:t>Map</a:t>
            </a:r>
            <a:r>
              <a:rPr lang="ru-RU" dirty="0" smtClean="0"/>
              <a:t> </a:t>
            </a:r>
            <a:r>
              <a:rPr lang="ru-RU" dirty="0" err="1" smtClean="0"/>
              <a:t>Manager</a:t>
            </a:r>
            <a:r>
              <a:rPr lang="ru-RU" dirty="0" smtClean="0"/>
              <a:t>) и кэш сборок (</a:t>
            </a:r>
            <a:r>
              <a:rPr lang="ru-RU" dirty="0" err="1" smtClean="0"/>
              <a:t>Assembly</a:t>
            </a:r>
            <a:r>
              <a:rPr lang="ru-RU" dirty="0" smtClean="0"/>
              <a:t> </a:t>
            </a:r>
            <a:r>
              <a:rPr lang="ru-RU" dirty="0" err="1" smtClean="0"/>
              <a:t>Cache</a:t>
            </a:r>
            <a:r>
              <a:rPr lang="ru-RU" dirty="0" smtClean="0"/>
              <a:t>).</a:t>
            </a:r>
            <a:endParaRPr lang="en-US" dirty="0" smtClean="0"/>
          </a:p>
          <a:p>
            <a:r>
              <a:rPr lang="ru-RU" sz="1200" b="0" i="0" kern="1200" dirty="0" smtClean="0">
                <a:solidFill>
                  <a:schemeClr val="tx1"/>
                </a:solidFill>
                <a:effectLst/>
                <a:latin typeface="+mn-lt"/>
                <a:ea typeface="+mn-ea"/>
                <a:cs typeface="+mn-cs"/>
              </a:rPr>
              <a:t>Домен приложения формирует изолированную область для безопасности, управления версиями, надежности и выгрузки управляемого кода. Поток представляет собой конструкцию операционной системы, используемую в среде CLR для выполнения кода. Во время выполнения весь управляемый код загружается в домен приложения и выполняется в одном или нескольких управляемых потоках.</a:t>
            </a:r>
          </a:p>
          <a:p>
            <a:r>
              <a:rPr lang="ru-RU" sz="1200" b="0" i="0" kern="1200" dirty="0" smtClean="0">
                <a:solidFill>
                  <a:schemeClr val="tx1"/>
                </a:solidFill>
                <a:effectLst/>
                <a:latin typeface="+mn-lt"/>
                <a:ea typeface="+mn-ea"/>
                <a:cs typeface="+mn-cs"/>
              </a:rPr>
              <a:t>Однозначного соответствия между потоками и доменами приложений не существует. В одном домене приложения могут одновременно выполняться несколько потоков, при этом конкретный поток не ограничен одним доменом приложения. Таким образом, потоки могут использоваться в разных доменах приложений. Новый поток для каждого домена приложения не создается.</a:t>
            </a:r>
          </a:p>
          <a:p>
            <a:r>
              <a:rPr lang="ru-RU" sz="1200" b="0" i="0" kern="1200" dirty="0" smtClean="0">
                <a:solidFill>
                  <a:schemeClr val="tx1"/>
                </a:solidFill>
                <a:effectLst/>
                <a:latin typeface="+mn-lt"/>
                <a:ea typeface="+mn-ea"/>
                <a:cs typeface="+mn-cs"/>
              </a:rPr>
              <a:t>В любой момент времени каждый поток выполняется в каком-либо домене приложения. В домене приложения может выполняться один или несколько потоков или не выполняться ни одного </a:t>
            </a:r>
            <a:r>
              <a:rPr lang="ru-RU" sz="1200" b="0" i="0" kern="1200" dirty="0" err="1" smtClean="0">
                <a:solidFill>
                  <a:schemeClr val="tx1"/>
                </a:solidFill>
                <a:effectLst/>
                <a:latin typeface="+mn-lt"/>
                <a:ea typeface="+mn-ea"/>
                <a:cs typeface="+mn-cs"/>
              </a:rPr>
              <a:t>потока.Среда</a:t>
            </a:r>
            <a:r>
              <a:rPr lang="ru-RU" sz="1200" b="0" i="0" kern="1200" dirty="0" smtClean="0">
                <a:solidFill>
                  <a:schemeClr val="tx1"/>
                </a:solidFill>
                <a:effectLst/>
                <a:latin typeface="+mn-lt"/>
                <a:ea typeface="+mn-ea"/>
                <a:cs typeface="+mn-cs"/>
              </a:rPr>
              <a:t> выполнения отслеживает соответствие потоков и доменов приложений, в которых они выполняются. В любой момент времени можно найти домен, в котором выполняется поток, вызвав метод </a:t>
            </a:r>
            <a:r>
              <a:rPr lang="ru-RU" sz="1200" b="0" i="0" u="none" strike="noStrike" kern="1200" dirty="0" smtClean="0">
                <a:solidFill>
                  <a:schemeClr val="tx1"/>
                </a:solidFill>
                <a:effectLst/>
                <a:latin typeface="+mn-lt"/>
                <a:ea typeface="+mn-ea"/>
                <a:cs typeface="+mn-cs"/>
                <a:hlinkClick r:id="rId3"/>
              </a:rPr>
              <a:t>Thread.GetDomain</a:t>
            </a:r>
            <a:r>
              <a:rPr lang="ru-RU" sz="1200" b="0" i="0" kern="1200" dirty="0" smtClean="0">
                <a:solidFill>
                  <a:schemeClr val="tx1"/>
                </a:solidFill>
                <a:effectLst/>
                <a:latin typeface="+mn-lt"/>
                <a:ea typeface="+mn-ea"/>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a:t>
            </a:fld>
            <a:endParaRPr lang="en-US"/>
          </a:p>
        </p:txBody>
      </p:sp>
    </p:spTree>
    <p:extLst>
      <p:ext uri="{BB962C8B-B14F-4D97-AF65-F5344CB8AC3E}">
        <p14:creationId xmlns:p14="http://schemas.microsoft.com/office/powerpoint/2010/main" val="26416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ru-RU" dirty="0" err="1" smtClean="0"/>
              <a:t>SystemDomain</a:t>
            </a:r>
            <a:r>
              <a:rPr lang="ru-RU" dirty="0" smtClean="0"/>
              <a:t> создает и инициализирует </a:t>
            </a:r>
            <a:r>
              <a:rPr lang="ru-RU" dirty="0" err="1" smtClean="0"/>
              <a:t>SharedDomain</a:t>
            </a:r>
            <a:r>
              <a:rPr lang="ru-RU" dirty="0" smtClean="0"/>
              <a:t> и </a:t>
            </a:r>
            <a:r>
              <a:rPr lang="ru-RU" dirty="0" err="1" smtClean="0"/>
              <a:t>AppDomain</a:t>
            </a:r>
            <a:r>
              <a:rPr lang="ru-RU" dirty="0" smtClean="0"/>
              <a:t>, используемый по умолчанию (</a:t>
            </a:r>
            <a:r>
              <a:rPr lang="ru-RU" dirty="0" err="1" smtClean="0"/>
              <a:t>DefaultDomain</a:t>
            </a:r>
            <a:r>
              <a:rPr lang="ru-RU" dirty="0" smtClean="0"/>
              <a:t>). Он загружает в </a:t>
            </a:r>
            <a:r>
              <a:rPr lang="ru-RU" dirty="0" err="1" smtClean="0"/>
              <a:t>SharedDomain</a:t>
            </a:r>
            <a:r>
              <a:rPr lang="ru-RU" dirty="0" smtClean="0"/>
              <a:t> системную библиотеку </a:t>
            </a:r>
            <a:r>
              <a:rPr lang="ru-RU" dirty="0" err="1" smtClean="0"/>
              <a:t>mscorlib.dll</a:t>
            </a:r>
            <a:r>
              <a:rPr lang="ru-RU" dirty="0" smtClean="0"/>
              <a:t>, а также хранит явные и неявные </a:t>
            </a:r>
            <a:r>
              <a:rPr lang="ru-RU" dirty="0" err="1" smtClean="0"/>
              <a:t>intern</a:t>
            </a:r>
            <a:r>
              <a:rPr lang="ru-RU" dirty="0" smtClean="0"/>
              <a:t>-строки уровня процесса.</a:t>
            </a:r>
          </a:p>
          <a:p>
            <a:r>
              <a:rPr lang="ru-RU" dirty="0" smtClean="0"/>
              <a:t>Применение </a:t>
            </a:r>
            <a:r>
              <a:rPr lang="ru-RU" dirty="0" err="1" smtClean="0"/>
              <a:t>intern</a:t>
            </a:r>
            <a:r>
              <a:rPr lang="ru-RU" dirty="0" smtClean="0"/>
              <a:t>-строк — один из методов оптимизации; в .NET </a:t>
            </a:r>
            <a:r>
              <a:rPr lang="ru-RU" dirty="0" err="1" smtClean="0"/>
              <a:t>Framework</a:t>
            </a:r>
            <a:r>
              <a:rPr lang="ru-RU" dirty="0" smtClean="0"/>
              <a:t> 1.1 он реализован не слишком удачно, так как CLR не позволяет сборкам отказаться от нее. Тем не менее, этот метод экономит память, поскольку для всех строк с одним и тем же текстом, определенных во всех доменах приложений, хранится только один экземпляр строки.</a:t>
            </a:r>
          </a:p>
          <a:p>
            <a:r>
              <a:rPr lang="ru-RU" dirty="0" smtClean="0"/>
              <a:t>Кроме того, </a:t>
            </a:r>
            <a:r>
              <a:rPr lang="ru-RU" dirty="0" err="1" smtClean="0"/>
              <a:t>SystemDomain</a:t>
            </a:r>
            <a:r>
              <a:rPr lang="ru-RU" dirty="0" smtClean="0"/>
              <a:t> отвечает за генерацию идентификаторов интерфейсов уровня процесса, применяемых при создании карт </a:t>
            </a:r>
            <a:r>
              <a:rPr lang="ru-RU" dirty="0" err="1" smtClean="0"/>
              <a:t>InterfaceVtableMap</a:t>
            </a:r>
            <a:r>
              <a:rPr lang="ru-RU" dirty="0" smtClean="0"/>
              <a:t> в каждом </a:t>
            </a:r>
            <a:r>
              <a:rPr lang="ru-RU" dirty="0" err="1" smtClean="0"/>
              <a:t>AppDomain</a:t>
            </a:r>
            <a:r>
              <a:rPr lang="ru-RU" dirty="0" smtClean="0"/>
              <a:t>. </a:t>
            </a:r>
            <a:r>
              <a:rPr lang="ru-RU" dirty="0" err="1" smtClean="0"/>
              <a:t>SystemDomain</a:t>
            </a:r>
            <a:r>
              <a:rPr lang="ru-RU" dirty="0" smtClean="0"/>
              <a:t> хранит данные обо всех доменах процесса и обеспечивает загрузку и выгрузку </a:t>
            </a:r>
            <a:r>
              <a:rPr lang="ru-RU" dirty="0" err="1" smtClean="0"/>
              <a:t>AppDomain'ов</a:t>
            </a:r>
            <a:r>
              <a:rPr lang="ru-RU"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a:t>
            </a:fld>
            <a:endParaRPr lang="en-US"/>
          </a:p>
        </p:txBody>
      </p:sp>
    </p:spTree>
    <p:extLst>
      <p:ext uri="{BB962C8B-B14F-4D97-AF65-F5344CB8AC3E}">
        <p14:creationId xmlns:p14="http://schemas.microsoft.com/office/powerpoint/2010/main" val="4191526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Весь код, не зависящий от домена, загружается в </a:t>
            </a:r>
            <a:r>
              <a:rPr lang="ru-RU" dirty="0" err="1" smtClean="0"/>
              <a:t>SharedDomain</a:t>
            </a:r>
            <a:r>
              <a:rPr lang="ru-RU" dirty="0" smtClean="0"/>
              <a:t>. Системная библиотека </a:t>
            </a:r>
            <a:r>
              <a:rPr lang="ru-RU" dirty="0" err="1" smtClean="0"/>
              <a:t>Mscorlib</a:t>
            </a:r>
            <a:r>
              <a:rPr lang="ru-RU" dirty="0" smtClean="0"/>
              <a:t> необходима пользовательскому коду во всех </a:t>
            </a:r>
            <a:r>
              <a:rPr lang="ru-RU" dirty="0" err="1" smtClean="0"/>
              <a:t>AppDomain</a:t>
            </a:r>
            <a:r>
              <a:rPr lang="ru-RU" dirty="0" smtClean="0"/>
              <a:t>. Она автоматически загружается в </a:t>
            </a:r>
            <a:r>
              <a:rPr lang="ru-RU" dirty="0" err="1" smtClean="0"/>
              <a:t>SharedDomain</a:t>
            </a:r>
            <a:r>
              <a:rPr lang="ru-RU" dirty="0" smtClean="0"/>
              <a:t>. Основные типы данных из пространства имен </a:t>
            </a:r>
            <a:r>
              <a:rPr lang="ru-RU" dirty="0" err="1" smtClean="0"/>
              <a:t>System</a:t>
            </a:r>
            <a:r>
              <a:rPr lang="ru-RU" dirty="0" smtClean="0"/>
              <a:t>, такие как </a:t>
            </a:r>
            <a:r>
              <a:rPr lang="ru-RU" dirty="0" err="1" smtClean="0"/>
              <a:t>Object</a:t>
            </a:r>
            <a:r>
              <a:rPr lang="ru-RU" dirty="0" smtClean="0"/>
              <a:t>, </a:t>
            </a:r>
            <a:r>
              <a:rPr lang="ru-RU" dirty="0" err="1" smtClean="0"/>
              <a:t>ValueType</a:t>
            </a:r>
            <a:r>
              <a:rPr lang="ru-RU" dirty="0" smtClean="0"/>
              <a:t>, </a:t>
            </a:r>
            <a:r>
              <a:rPr lang="ru-RU" dirty="0" err="1" smtClean="0"/>
              <a:t>Array</a:t>
            </a:r>
            <a:r>
              <a:rPr lang="ru-RU" dirty="0" smtClean="0"/>
              <a:t>, </a:t>
            </a:r>
            <a:r>
              <a:rPr lang="ru-RU" dirty="0" err="1" smtClean="0"/>
              <a:t>Enum</a:t>
            </a:r>
            <a:r>
              <a:rPr lang="ru-RU" dirty="0" smtClean="0"/>
              <a:t>, </a:t>
            </a:r>
            <a:r>
              <a:rPr lang="ru-RU" dirty="0" err="1" smtClean="0"/>
              <a:t>String</a:t>
            </a:r>
            <a:r>
              <a:rPr lang="ru-RU" dirty="0" smtClean="0"/>
              <a:t> и </a:t>
            </a:r>
            <a:r>
              <a:rPr lang="ru-RU" dirty="0" err="1" smtClean="0"/>
              <a:t>Delegate</a:t>
            </a:r>
            <a:r>
              <a:rPr lang="ru-RU" dirty="0" smtClean="0"/>
              <a:t>, заранее загружаются в этот домен при первоначальной загрузке CLR. Пользовательский код также можно загружать в этот домен — для этого из приложения, служащего CLR-хостом, вызывается метод </a:t>
            </a:r>
            <a:r>
              <a:rPr lang="ru-RU" dirty="0" err="1" smtClean="0"/>
              <a:t>CorBindToRuntimeEx</a:t>
            </a:r>
            <a:r>
              <a:rPr lang="ru-RU" dirty="0" smtClean="0"/>
              <a:t>, которому передаются атрибуты </a:t>
            </a:r>
            <a:r>
              <a:rPr lang="ru-RU" dirty="0" err="1" smtClean="0"/>
              <a:t>LoaderOptimization</a:t>
            </a:r>
            <a:r>
              <a:rPr lang="ru-RU" dirty="0" smtClean="0"/>
              <a:t>. Чтобы консольная программа загружала код в </a:t>
            </a:r>
            <a:r>
              <a:rPr lang="ru-RU" dirty="0" err="1" smtClean="0"/>
              <a:t>SharedDomain</a:t>
            </a:r>
            <a:r>
              <a:rPr lang="ru-RU" dirty="0" smtClean="0"/>
              <a:t>, пометьте метод </a:t>
            </a:r>
            <a:r>
              <a:rPr lang="ru-RU" dirty="0" err="1" smtClean="0"/>
              <a:t>Main</a:t>
            </a:r>
            <a:r>
              <a:rPr lang="ru-RU" dirty="0" smtClean="0"/>
              <a:t> приложения атрибутом </a:t>
            </a:r>
            <a:r>
              <a:rPr lang="ru-RU" dirty="0" err="1" smtClean="0"/>
              <a:t>System.LoaderOptimizationAttribute</a:t>
            </a:r>
            <a:r>
              <a:rPr lang="ru-RU" dirty="0" smtClean="0"/>
              <a:t>. Кроме того, </a:t>
            </a:r>
            <a:r>
              <a:rPr lang="ru-RU" dirty="0" err="1" smtClean="0"/>
              <a:t>SharedDomain</a:t>
            </a:r>
            <a:r>
              <a:rPr lang="ru-RU" dirty="0" smtClean="0"/>
              <a:t> управляет картой сборок, индексированной по базовому адресу. Эта карта применяется в качестве поисковой таблицы при управлении совместно используемыми зависимостями между сборками, загружаемыми в </a:t>
            </a:r>
            <a:r>
              <a:rPr lang="ru-RU" dirty="0" err="1" smtClean="0"/>
              <a:t>DefaultDomain</a:t>
            </a:r>
            <a:r>
              <a:rPr lang="ru-RU" dirty="0" smtClean="0"/>
              <a:t> и другие </a:t>
            </a:r>
            <a:r>
              <a:rPr lang="ru-RU" dirty="0" err="1" smtClean="0"/>
              <a:t>AppDomain</a:t>
            </a:r>
            <a:r>
              <a:rPr lang="ru-RU" dirty="0" smtClean="0"/>
              <a:t>, созданные в управляемом коде. </a:t>
            </a:r>
            <a:r>
              <a:rPr lang="ru-RU" dirty="0" err="1" smtClean="0"/>
              <a:t>DefaultDomain</a:t>
            </a:r>
            <a:r>
              <a:rPr lang="ru-RU" dirty="0" smtClean="0"/>
              <a:t> — это домен, в который загружается пользовательский код, не используемый совместно.</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5</a:t>
            </a:fld>
            <a:endParaRPr lang="en-US"/>
          </a:p>
        </p:txBody>
      </p:sp>
    </p:spTree>
    <p:extLst>
      <p:ext uri="{BB962C8B-B14F-4D97-AF65-F5344CB8AC3E}">
        <p14:creationId xmlns:p14="http://schemas.microsoft.com/office/powerpoint/2010/main" val="3757155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dirty="0" err="1" smtClean="0"/>
              <a:t>DefaultDomain</a:t>
            </a:r>
            <a:r>
              <a:rPr lang="ru-RU" dirty="0" smtClean="0"/>
              <a:t> — это экземпляр </a:t>
            </a:r>
            <a:r>
              <a:rPr lang="ru-RU" dirty="0" err="1" smtClean="0"/>
              <a:t>AppDomain</a:t>
            </a:r>
            <a:r>
              <a:rPr lang="ru-RU" dirty="0" smtClean="0"/>
              <a:t>, в котором обычно выполняется код приложения. Хотя некоторым приложениям требуется, чтобы во время выполнения создавались дополнительные </a:t>
            </a:r>
            <a:r>
              <a:rPr lang="ru-RU" dirty="0" err="1" smtClean="0"/>
              <a:t>AppDomain</a:t>
            </a:r>
            <a:r>
              <a:rPr lang="ru-RU" dirty="0" smtClean="0"/>
              <a:t> (например приложениям, использующим подключаемые модули, или приложениям, генерирующим большие объемы кода в период выполнения), большинство программ в течение всей своей жизни создает один домен. Весь код, выполняемый в этом домене, связывается с контекстом на уровне домена. Если приложение использует несколько </a:t>
            </a:r>
            <a:r>
              <a:rPr lang="ru-RU" dirty="0" err="1" smtClean="0"/>
              <a:t>AppDomain</a:t>
            </a:r>
            <a:r>
              <a:rPr lang="ru-RU" dirty="0" smtClean="0"/>
              <a:t>, взаимодействие между доменами осуществляется через прокси .NET </a:t>
            </a:r>
            <a:r>
              <a:rPr lang="ru-RU" dirty="0" err="1" smtClean="0"/>
              <a:t>Remoting</a:t>
            </a:r>
            <a:r>
              <a:rPr lang="ru-RU" dirty="0" smtClean="0"/>
              <a:t>. Дополнительные границы контекста внутри домена можно создать с помощью типов, производных от </a:t>
            </a:r>
            <a:r>
              <a:rPr lang="ru-RU" dirty="0" err="1" smtClean="0"/>
              <a:t>System.ContextBoundObject</a:t>
            </a:r>
            <a:r>
              <a:rPr lang="ru-RU" dirty="0" smtClean="0"/>
              <a:t>. У каждого </a:t>
            </a:r>
            <a:r>
              <a:rPr lang="ru-RU" dirty="0" err="1" smtClean="0"/>
              <a:t>AppDomain</a:t>
            </a:r>
            <a:r>
              <a:rPr lang="ru-RU" dirty="0" smtClean="0"/>
              <a:t> имеются свои </a:t>
            </a:r>
            <a:r>
              <a:rPr lang="ru-RU" dirty="0" err="1" smtClean="0"/>
              <a:t>SecurityDescriptor</a:t>
            </a:r>
            <a:r>
              <a:rPr lang="ru-RU" dirty="0" smtClean="0"/>
              <a:t>, </a:t>
            </a:r>
            <a:r>
              <a:rPr lang="ru-RU" dirty="0" err="1" smtClean="0"/>
              <a:t>SecurityContext</a:t>
            </a:r>
            <a:r>
              <a:rPr lang="ru-RU" dirty="0" smtClean="0"/>
              <a:t> и </a:t>
            </a:r>
            <a:r>
              <a:rPr lang="ru-RU" dirty="0" err="1" smtClean="0"/>
              <a:t>DefaultContext</a:t>
            </a:r>
            <a:r>
              <a:rPr lang="ru-RU" dirty="0" smtClean="0"/>
              <a:t>, а также свои кучи загрузчика (</a:t>
            </a:r>
            <a:r>
              <a:rPr lang="ru-RU" dirty="0" err="1" smtClean="0"/>
              <a:t>High-Frequency</a:t>
            </a:r>
            <a:r>
              <a:rPr lang="ru-RU" dirty="0" smtClean="0"/>
              <a:t> </a:t>
            </a:r>
            <a:r>
              <a:rPr lang="ru-RU" dirty="0" err="1" smtClean="0"/>
              <a:t>Heap</a:t>
            </a:r>
            <a:r>
              <a:rPr lang="ru-RU" dirty="0" smtClean="0"/>
              <a:t>, </a:t>
            </a:r>
            <a:r>
              <a:rPr lang="ru-RU" dirty="0" err="1" smtClean="0"/>
              <a:t>Low-Frequency</a:t>
            </a:r>
            <a:r>
              <a:rPr lang="ru-RU" dirty="0" smtClean="0"/>
              <a:t> </a:t>
            </a:r>
            <a:r>
              <a:rPr lang="ru-RU" dirty="0" err="1" smtClean="0"/>
              <a:t>Heap</a:t>
            </a:r>
            <a:r>
              <a:rPr lang="ru-RU" dirty="0" smtClean="0"/>
              <a:t> и </a:t>
            </a:r>
            <a:r>
              <a:rPr lang="ru-RU" dirty="0" err="1" smtClean="0"/>
              <a:t>Stub</a:t>
            </a:r>
            <a:r>
              <a:rPr lang="ru-RU" dirty="0" smtClean="0"/>
              <a:t> </a:t>
            </a:r>
            <a:r>
              <a:rPr lang="ru-RU" dirty="0" err="1" smtClean="0"/>
              <a:t>Heap</a:t>
            </a:r>
            <a:r>
              <a:rPr lang="ru-RU" dirty="0" smtClean="0"/>
              <a:t>), таблицы описателей (</a:t>
            </a:r>
            <a:r>
              <a:rPr lang="ru-RU" dirty="0" err="1" smtClean="0"/>
              <a:t>Handle</a:t>
            </a:r>
            <a:r>
              <a:rPr lang="ru-RU" dirty="0" smtClean="0"/>
              <a:t> </a:t>
            </a:r>
            <a:r>
              <a:rPr lang="ru-RU" dirty="0" err="1" smtClean="0"/>
              <a:t>Table</a:t>
            </a:r>
            <a:r>
              <a:rPr lang="ru-RU" dirty="0" smtClean="0"/>
              <a:t>, </a:t>
            </a:r>
            <a:r>
              <a:rPr lang="ru-RU" dirty="0" err="1" smtClean="0"/>
              <a:t>Large</a:t>
            </a:r>
            <a:r>
              <a:rPr lang="ru-RU" dirty="0" smtClean="0"/>
              <a:t> </a:t>
            </a:r>
            <a:r>
              <a:rPr lang="ru-RU" dirty="0" err="1" smtClean="0"/>
              <a:t>Object</a:t>
            </a:r>
            <a:r>
              <a:rPr lang="ru-RU" dirty="0" smtClean="0"/>
              <a:t> </a:t>
            </a:r>
            <a:r>
              <a:rPr lang="ru-RU" dirty="0" err="1" smtClean="0"/>
              <a:t>Heap</a:t>
            </a:r>
            <a:r>
              <a:rPr lang="ru-RU" dirty="0" smtClean="0"/>
              <a:t> </a:t>
            </a:r>
            <a:r>
              <a:rPr lang="ru-RU" dirty="0" err="1" smtClean="0"/>
              <a:t>Handle</a:t>
            </a:r>
            <a:r>
              <a:rPr lang="ru-RU" dirty="0" smtClean="0"/>
              <a:t> </a:t>
            </a:r>
            <a:r>
              <a:rPr lang="ru-RU" dirty="0" err="1" smtClean="0"/>
              <a:t>Table</a:t>
            </a:r>
            <a:r>
              <a:rPr lang="ru-RU" dirty="0" smtClean="0"/>
              <a:t>), диспетчер карты таблиц виртуальных методов интерфейсов (</a:t>
            </a:r>
            <a:r>
              <a:rPr lang="ru-RU" dirty="0" err="1" smtClean="0"/>
              <a:t>Interface</a:t>
            </a:r>
            <a:r>
              <a:rPr lang="ru-RU" dirty="0" smtClean="0"/>
              <a:t> </a:t>
            </a:r>
            <a:r>
              <a:rPr lang="ru-RU" dirty="0" err="1" smtClean="0"/>
              <a:t>Vtable</a:t>
            </a:r>
            <a:r>
              <a:rPr lang="ru-RU" dirty="0" smtClean="0"/>
              <a:t> </a:t>
            </a:r>
            <a:r>
              <a:rPr lang="ru-RU" dirty="0" err="1" smtClean="0"/>
              <a:t>Map</a:t>
            </a:r>
            <a:r>
              <a:rPr lang="ru-RU" dirty="0" smtClean="0"/>
              <a:t> </a:t>
            </a:r>
            <a:r>
              <a:rPr lang="ru-RU" dirty="0" err="1" smtClean="0"/>
              <a:t>Manager</a:t>
            </a:r>
            <a:r>
              <a:rPr lang="ru-RU" dirty="0" smtClean="0"/>
              <a:t>) и кэш сборок (</a:t>
            </a:r>
            <a:r>
              <a:rPr lang="ru-RU" dirty="0" err="1" smtClean="0"/>
              <a:t>Assembly</a:t>
            </a:r>
            <a:r>
              <a:rPr lang="ru-RU" dirty="0" smtClean="0"/>
              <a:t> </a:t>
            </a:r>
            <a:r>
              <a:rPr lang="ru-RU" dirty="0" err="1" smtClean="0"/>
              <a:t>Cache</a:t>
            </a:r>
            <a:r>
              <a:rPr lang="ru-RU"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6</a:t>
            </a:fld>
            <a:endParaRPr lang="en-US"/>
          </a:p>
        </p:txBody>
      </p:sp>
    </p:spTree>
    <p:extLst>
      <p:ext uri="{BB962C8B-B14F-4D97-AF65-F5344CB8AC3E}">
        <p14:creationId xmlns:p14="http://schemas.microsoft.com/office/powerpoint/2010/main" val="2443396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Кучи загрузчика (</a:t>
            </a:r>
            <a:r>
              <a:rPr lang="ru-RU" dirty="0" err="1" smtClean="0"/>
              <a:t>LoaderHeaps</a:t>
            </a:r>
            <a:r>
              <a:rPr lang="ru-RU" dirty="0" smtClean="0"/>
              <a:t>) предназначены для загрузки различных специальных объектов (</a:t>
            </a:r>
            <a:r>
              <a:rPr lang="ru-RU" dirty="0" err="1" smtClean="0"/>
              <a:t>artifacts</a:t>
            </a:r>
            <a:r>
              <a:rPr lang="ru-RU" dirty="0" smtClean="0"/>
              <a:t>), существующих в течение всего срока жизни домена, — объектов, используемых CLR, и объектов, обеспечивающих оптимизацию. Размер этих куч увеличивается предсказуемыми порциями, чтобы уменьшить фрагментацию. Кучи загрузчика отличаются от кучи сборщика мусора (GC </a:t>
            </a:r>
            <a:r>
              <a:rPr lang="ru-RU" dirty="0" err="1" smtClean="0"/>
              <a:t>Heap</a:t>
            </a:r>
            <a:r>
              <a:rPr lang="ru-RU" dirty="0" smtClean="0"/>
              <a:t>) (или нескольких таких куч в случае симметричной многопроцессорной обработки, SMP) тем, что GC </a:t>
            </a:r>
            <a:r>
              <a:rPr lang="ru-RU" dirty="0" err="1" smtClean="0"/>
              <a:t>Heap</a:t>
            </a:r>
            <a:r>
              <a:rPr lang="ru-RU" dirty="0" smtClean="0"/>
              <a:t> содержит экземпляры объектов, а кучи загрузчика хранят данные системы типов. В </a:t>
            </a:r>
            <a:r>
              <a:rPr lang="ru-RU" dirty="0" err="1" smtClean="0"/>
              <a:t>HighFrequencyHeap</a:t>
            </a:r>
            <a:r>
              <a:rPr lang="ru-RU" dirty="0" smtClean="0"/>
              <a:t> выделяется память для часто используемых объектов, таких как </a:t>
            </a:r>
            <a:r>
              <a:rPr lang="ru-RU" dirty="0" err="1" smtClean="0"/>
              <a:t>MethodTable</a:t>
            </a:r>
            <a:r>
              <a:rPr lang="ru-RU" dirty="0" smtClean="0"/>
              <a:t>, </a:t>
            </a:r>
            <a:r>
              <a:rPr lang="ru-RU" dirty="0" err="1" smtClean="0"/>
              <a:t>MethodDesc</a:t>
            </a:r>
            <a:r>
              <a:rPr lang="ru-RU" dirty="0" smtClean="0"/>
              <a:t>, </a:t>
            </a:r>
            <a:r>
              <a:rPr lang="ru-RU" dirty="0" err="1" smtClean="0"/>
              <a:t>FieldDesc</a:t>
            </a:r>
            <a:r>
              <a:rPr lang="ru-RU" dirty="0" smtClean="0"/>
              <a:t> и </a:t>
            </a:r>
            <a:r>
              <a:rPr lang="ru-RU" dirty="0" err="1" smtClean="0"/>
              <a:t>Interface</a:t>
            </a:r>
            <a:r>
              <a:rPr lang="ru-RU" dirty="0" smtClean="0"/>
              <a:t> </a:t>
            </a:r>
            <a:r>
              <a:rPr lang="ru-RU" dirty="0" err="1" smtClean="0"/>
              <a:t>Map</a:t>
            </a:r>
            <a:r>
              <a:rPr lang="ru-RU" dirty="0" smtClean="0"/>
              <a:t>, а в </a:t>
            </a:r>
            <a:r>
              <a:rPr lang="ru-RU" dirty="0" err="1" smtClean="0"/>
              <a:t>LowFrequencyHeap</a:t>
            </a:r>
            <a:r>
              <a:rPr lang="ru-RU" dirty="0" smtClean="0"/>
              <a:t> — для структур данных, к которым обращаются реже, таких как </a:t>
            </a:r>
            <a:r>
              <a:rPr lang="ru-RU" dirty="0" err="1" smtClean="0"/>
              <a:t>EEClass</a:t>
            </a:r>
            <a:r>
              <a:rPr lang="ru-RU" dirty="0" smtClean="0"/>
              <a:t>, </a:t>
            </a:r>
            <a:r>
              <a:rPr lang="ru-RU" dirty="0" err="1" smtClean="0"/>
              <a:t>ClassLoader</a:t>
            </a:r>
            <a:r>
              <a:rPr lang="ru-RU" dirty="0" smtClean="0"/>
              <a:t> и их поисковых таблиц. В </a:t>
            </a:r>
            <a:r>
              <a:rPr lang="ru-RU" dirty="0" err="1" smtClean="0"/>
              <a:t>StubHeap</a:t>
            </a:r>
            <a:r>
              <a:rPr lang="ru-RU" dirty="0" smtClean="0"/>
              <a:t> содержатся приемники (</a:t>
            </a:r>
            <a:r>
              <a:rPr lang="ru-RU" dirty="0" err="1" smtClean="0"/>
              <a:t>stubs</a:t>
            </a:r>
            <a:r>
              <a:rPr lang="ru-RU" dirty="0" smtClean="0"/>
              <a:t>), используемые при защите по правам доступа кода (</a:t>
            </a:r>
            <a:r>
              <a:rPr lang="ru-RU" dirty="0" err="1" smtClean="0"/>
              <a:t>code</a:t>
            </a:r>
            <a:r>
              <a:rPr lang="ru-RU" dirty="0" smtClean="0"/>
              <a:t> </a:t>
            </a:r>
            <a:r>
              <a:rPr lang="ru-RU" dirty="0" err="1" smtClean="0"/>
              <a:t>access</a:t>
            </a:r>
            <a:r>
              <a:rPr lang="ru-RU" dirty="0" smtClean="0"/>
              <a:t> </a:t>
            </a:r>
            <a:r>
              <a:rPr lang="ru-RU" dirty="0" err="1" smtClean="0"/>
              <a:t>security</a:t>
            </a:r>
            <a:r>
              <a:rPr lang="ru-RU" dirty="0" smtClean="0"/>
              <a:t>, CAS), обертывании COM-вызовов и при вызовах </a:t>
            </a:r>
            <a:r>
              <a:rPr lang="ru-RU" dirty="0" err="1" smtClean="0"/>
              <a:t>P</a:t>
            </a:r>
            <a:r>
              <a:rPr lang="ru-RU" dirty="0" smtClean="0"/>
              <a:t>/</a:t>
            </a:r>
            <a:r>
              <a:rPr lang="ru-RU" dirty="0" err="1" smtClean="0"/>
              <a:t>Invoke</a:t>
            </a:r>
            <a:r>
              <a:rPr lang="ru-RU" dirty="0" smtClean="0"/>
              <a:t>.</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http://</a:t>
            </a:r>
            <a:r>
              <a:rPr lang="en-US" dirty="0" err="1" smtClean="0"/>
              <a:t>www.codeproject.com</a:t>
            </a:r>
            <a:r>
              <a:rPr lang="en-US" dirty="0" smtClean="0"/>
              <a:t>/Articles/23589/Get-Started-Debugging-Memory-Related-Issues-in-Net</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7</a:t>
            </a:fld>
            <a:endParaRPr lang="en-US"/>
          </a:p>
        </p:txBody>
      </p:sp>
    </p:spTree>
    <p:extLst>
      <p:ext uri="{BB962C8B-B14F-4D97-AF65-F5344CB8AC3E}">
        <p14:creationId xmlns:p14="http://schemas.microsoft.com/office/powerpoint/2010/main" val="2617511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Расширение</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отладки</a:t>
            </a:r>
            <a:r>
              <a:rPr lang="en-US" sz="1200" b="0" i="0" kern="1200" dirty="0" smtClean="0">
                <a:solidFill>
                  <a:schemeClr val="tx1"/>
                </a:solidFill>
                <a:effectLst/>
                <a:latin typeface="+mn-lt"/>
                <a:ea typeface="+mn-ea"/>
                <a:cs typeface="+mn-cs"/>
              </a:rPr>
              <a:t> SOS (</a:t>
            </a:r>
            <a:r>
              <a:rPr lang="en-US" sz="1200" b="0" i="0" kern="1200" dirty="0" err="1" smtClean="0">
                <a:solidFill>
                  <a:schemeClr val="tx1"/>
                </a:solidFill>
                <a:effectLst/>
                <a:latin typeface="+mn-lt"/>
                <a:ea typeface="+mn-ea"/>
                <a:cs typeface="+mn-cs"/>
              </a:rPr>
              <a:t>SOS.dll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позволяет</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выполнять</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отладку</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управляемых</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программ</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в</a:t>
            </a:r>
            <a:r>
              <a:rPr lang="en-US" sz="1200" b="0" i="0" kern="1200" dirty="0" smtClean="0">
                <a:solidFill>
                  <a:schemeClr val="tx1"/>
                </a:solidFill>
                <a:effectLst/>
                <a:latin typeface="+mn-lt"/>
                <a:ea typeface="+mn-ea"/>
                <a:cs typeface="+mn-cs"/>
              </a:rPr>
              <a:t> Visual Studio </a:t>
            </a:r>
            <a:endParaRPr lang="ru-RU"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и</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отладчике</a:t>
            </a:r>
            <a:r>
              <a:rPr lang="en-US" sz="1200" b="0" i="0" kern="1200" dirty="0" smtClean="0">
                <a:solidFill>
                  <a:schemeClr val="tx1"/>
                </a:solidFill>
                <a:effectLst/>
                <a:latin typeface="+mn-lt"/>
                <a:ea typeface="+mn-ea"/>
                <a:cs typeface="+mn-cs"/>
              </a:rPr>
              <a:t> Window (</a:t>
            </a:r>
            <a:r>
              <a:rPr lang="en-US" sz="1200" b="0" i="0" kern="1200" dirty="0" err="1" smtClean="0">
                <a:solidFill>
                  <a:schemeClr val="tx1"/>
                </a:solidFill>
                <a:effectLst/>
                <a:latin typeface="+mn-lt"/>
                <a:ea typeface="+mn-ea"/>
                <a:cs typeface="+mn-cs"/>
              </a:rPr>
              <a:t>WinDbg.exe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предоставляя</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информацию</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о</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внутренней</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среде</a:t>
            </a:r>
            <a:r>
              <a:rPr lang="en-US" sz="1200" b="0" i="0" kern="1200" dirty="0" smtClean="0">
                <a:solidFill>
                  <a:schemeClr val="tx1"/>
                </a:solidFill>
                <a:effectLst/>
                <a:latin typeface="+mn-lt"/>
                <a:ea typeface="+mn-ea"/>
                <a:cs typeface="+mn-cs"/>
              </a:rPr>
              <a:t> CLR</a:t>
            </a:r>
            <a:endParaRPr lang="ru-RU" dirty="0" smtClean="0"/>
          </a:p>
          <a:p>
            <a:r>
              <a:rPr lang="en-US" dirty="0" smtClean="0"/>
              <a:t>https://</a:t>
            </a:r>
            <a:r>
              <a:rPr lang="en-US" dirty="0" err="1" smtClean="0"/>
              <a:t>msdn.microsoft.com</a:t>
            </a:r>
            <a:r>
              <a:rPr lang="en-US" dirty="0" smtClean="0"/>
              <a:t>/en-us/library/bb190764(v=vs.110).</a:t>
            </a:r>
            <a:r>
              <a:rPr lang="en-US" dirty="0" err="1" smtClean="0"/>
              <a:t>aspx</a:t>
            </a:r>
            <a:r>
              <a:rPr lang="en-US" dirty="0" smtClean="0"/>
              <a:t> &lt;-</a:t>
            </a:r>
            <a:r>
              <a:rPr lang="en-US" baseline="0" dirty="0" smtClean="0"/>
              <a:t> </a:t>
            </a:r>
            <a:r>
              <a:rPr lang="en-US" baseline="0" dirty="0" err="1" smtClean="0"/>
              <a:t>sos</a:t>
            </a:r>
            <a:endParaRPr lang="en-US" dirty="0" smtClean="0"/>
          </a:p>
          <a:p>
            <a:r>
              <a:rPr lang="en-US" dirty="0" smtClean="0"/>
              <a:t>https://</a:t>
            </a:r>
            <a:r>
              <a:rPr lang="en-US" dirty="0" err="1" smtClean="0"/>
              <a:t>msdn.microsoft.com</a:t>
            </a:r>
            <a:r>
              <a:rPr lang="en-US" dirty="0" smtClean="0"/>
              <a:t>/en-us/library/bb190764%28v=vs.110%29.aspx</a:t>
            </a:r>
          </a:p>
          <a:p>
            <a:r>
              <a:rPr lang="en-US" dirty="0" smtClean="0"/>
              <a:t>http://</a:t>
            </a:r>
            <a:r>
              <a:rPr lang="en-US" dirty="0" err="1" smtClean="0"/>
              <a:t>www.codeproject.com</a:t>
            </a:r>
            <a:r>
              <a:rPr lang="en-US" dirty="0" smtClean="0"/>
              <a:t>/Articles/23589/Get-Started-Debugging-Memory-Related-Issues-in-Net#_Toc190680215</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8</a:t>
            </a:fld>
            <a:endParaRPr lang="en-US"/>
          </a:p>
        </p:txBody>
      </p:sp>
    </p:spTree>
    <p:extLst>
      <p:ext uri="{BB962C8B-B14F-4D97-AF65-F5344CB8AC3E}">
        <p14:creationId xmlns:p14="http://schemas.microsoft.com/office/powerpoint/2010/main" val="2507223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9</a:t>
            </a:fld>
            <a:endParaRPr lang="en-US"/>
          </a:p>
        </p:txBody>
      </p:sp>
    </p:spTree>
    <p:extLst>
      <p:ext uri="{BB962C8B-B14F-4D97-AF65-F5344CB8AC3E}">
        <p14:creationId xmlns:p14="http://schemas.microsoft.com/office/powerpoint/2010/main" val="1810821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mailto:anzhelika_kravchuk@epam.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35190" y="1777972"/>
            <a:ext cx="6285010" cy="1574828"/>
          </a:xfrm>
        </p:spPr>
        <p:txBody>
          <a:bodyPr/>
          <a:lstStyle>
            <a:lvl1pPr algn="l">
              <a:defRPr>
                <a:solidFill>
                  <a:srgbClr val="2750AB"/>
                </a:solidFill>
                <a:latin typeface="Helvetica LT Std"/>
              </a:defRPr>
            </a:lvl1pPr>
          </a:lstStyle>
          <a:p>
            <a:r>
              <a:rPr lang="en-US" dirty="0" smtClean="0"/>
              <a:t>Code.0X (Module Code)</a:t>
            </a:r>
            <a:br>
              <a:rPr lang="en-US" dirty="0" smtClean="0"/>
            </a:br>
            <a:r>
              <a:rPr lang="en-US" dirty="0" smtClean="0"/>
              <a:t>xxx (Module Name)</a:t>
            </a:r>
            <a:endParaRPr lang="en-US" dirty="0"/>
          </a:p>
        </p:txBody>
      </p:sp>
      <p:sp>
        <p:nvSpPr>
          <p:cNvPr id="9" name="Content Placeholder 8"/>
          <p:cNvSpPr>
            <a:spLocks noGrp="1"/>
          </p:cNvSpPr>
          <p:nvPr>
            <p:ph sz="quarter" idx="13" hasCustomPrompt="1"/>
          </p:nvPr>
        </p:nvSpPr>
        <p:spPr>
          <a:xfrm>
            <a:off x="2947387" y="3536923"/>
            <a:ext cx="4267200" cy="914400"/>
          </a:xfrm>
        </p:spPr>
        <p:txBody>
          <a:bodyPr>
            <a:normAutofit/>
          </a:bodyPr>
          <a:lstStyle>
            <a:lvl1pPr marL="0" indent="0">
              <a:buNone/>
              <a:defRPr kumimoji="0" lang="en-US" sz="2200" b="0" i="0" u="none" strike="noStrike" kern="1200" cap="none" spc="0" normalizeH="0" baseline="0" noProof="0" dirty="0" smtClean="0">
                <a:ln>
                  <a:noFill/>
                </a:ln>
                <a:solidFill>
                  <a:schemeClr val="tx1">
                    <a:lumMod val="75000"/>
                    <a:lumOff val="25000"/>
                  </a:schemeClr>
                </a:solidFill>
                <a:effectLst/>
                <a:uLnTx/>
                <a:uFillTx/>
                <a:latin typeface="Helvetica LT Std"/>
                <a:ea typeface="+mn-ea"/>
                <a:cs typeface="+mn-cs"/>
              </a:defRPr>
            </a:lvl1pPr>
          </a:lstStyle>
          <a:p>
            <a:pPr lvl="0"/>
            <a:r>
              <a:rPr lang="en-US" dirty="0" smtClean="0"/>
              <a:t>Resource Development Dep.</a:t>
            </a:r>
          </a:p>
          <a:p>
            <a:pPr lvl="0"/>
            <a:r>
              <a:rPr lang="en-US" dirty="0" smtClean="0"/>
              <a:t>Author: (author name)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Bullets">
    <p:spTree>
      <p:nvGrpSpPr>
        <p:cNvPr id="1" name=""/>
        <p:cNvGrpSpPr/>
        <p:nvPr/>
      </p:nvGrpSpPr>
      <p:grpSpPr>
        <a:xfrm>
          <a:off x="0" y="0"/>
          <a:ext cx="0" cy="0"/>
          <a:chOff x="0" y="0"/>
          <a:chExt cx="0" cy="0"/>
        </a:xfrm>
      </p:grpSpPr>
      <p:sp>
        <p:nvSpPr>
          <p:cNvPr id="2" name="Title 1"/>
          <p:cNvSpPr>
            <a:spLocks noGrp="1"/>
          </p:cNvSpPr>
          <p:nvPr>
            <p:ph type="title"/>
          </p:nvPr>
        </p:nvSpPr>
        <p:spPr>
          <a:xfrm>
            <a:off x="226954" y="179343"/>
            <a:ext cx="4198996" cy="365130"/>
          </a:xfrm>
          <a:prstGeom prst="rect">
            <a:avLst/>
          </a:prstGeom>
        </p:spPr>
        <p:txBody>
          <a:bodyPr anchor="t">
            <a:noAutofit/>
          </a:bodyPr>
          <a:lstStyle>
            <a:lvl1pPr algn="l">
              <a:tabLst>
                <a:tab pos="8229600" algn="r"/>
              </a:tabLst>
              <a:defRPr sz="1800" b="1">
                <a:solidFill>
                  <a:srgbClr val="21438F"/>
                </a:solidFill>
                <a:latin typeface="Helvetica LT Std"/>
              </a:defRPr>
            </a:lvl1pPr>
          </a:lstStyle>
          <a:p>
            <a:r>
              <a:rPr lang="en-US" dirty="0" smtClean="0"/>
              <a:t>Click to edit Master title style</a:t>
            </a:r>
            <a:endParaRPr lang="en-US" dirty="0"/>
          </a:p>
        </p:txBody>
      </p:sp>
      <p:sp>
        <p:nvSpPr>
          <p:cNvPr id="22" name="Text Placeholder 21"/>
          <p:cNvSpPr>
            <a:spLocks noGrp="1"/>
          </p:cNvSpPr>
          <p:nvPr>
            <p:ph type="body" sz="quarter" idx="10"/>
          </p:nvPr>
        </p:nvSpPr>
        <p:spPr>
          <a:xfrm>
            <a:off x="4645027" y="179392"/>
            <a:ext cx="4235450" cy="365125"/>
          </a:xfrm>
          <a:prstGeom prst="rect">
            <a:avLst/>
          </a:prstGeom>
        </p:spPr>
        <p:txBody>
          <a:bodyPr/>
          <a:lstStyle>
            <a:lvl1pPr>
              <a:buFontTx/>
              <a:buNone/>
              <a:defRPr sz="1800">
                <a:solidFill>
                  <a:schemeClr val="tx1"/>
                </a:solidFill>
                <a:latin typeface="Helvetica LT Std"/>
              </a:defRPr>
            </a:lvl1pPr>
            <a:lvl2pPr>
              <a:buFontTx/>
              <a:buNone/>
              <a:defRPr/>
            </a:lvl2pPr>
            <a:lvl3pPr>
              <a:buFontTx/>
              <a:buNone/>
              <a:defRPr/>
            </a:lvl3pPr>
            <a:lvl4pPr>
              <a:buFontTx/>
              <a:buNone/>
              <a:defRPr/>
            </a:lvl4pPr>
            <a:lvl5pPr>
              <a:buFontTx/>
              <a:buNone/>
              <a:defRPr/>
            </a:lvl5pPr>
          </a:lstStyle>
          <a:p>
            <a:pPr lvl="0"/>
            <a:endParaRPr lang="en-US" dirty="0"/>
          </a:p>
        </p:txBody>
      </p:sp>
      <p:sp>
        <p:nvSpPr>
          <p:cNvPr id="10" name="Content Placeholder 9"/>
          <p:cNvSpPr>
            <a:spLocks noGrp="1"/>
          </p:cNvSpPr>
          <p:nvPr>
            <p:ph sz="quarter" idx="11"/>
          </p:nvPr>
        </p:nvSpPr>
        <p:spPr>
          <a:xfrm>
            <a:off x="263527" y="836616"/>
            <a:ext cx="8616950" cy="5184775"/>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Tx/>
              <a:buSzTx/>
              <a:buFont typeface="Wingdings" pitchFamily="2" charset="2"/>
              <a:buNone/>
              <a:tabLst/>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Box 7"/>
          <p:cNvSpPr txBox="1"/>
          <p:nvPr userDrawn="1"/>
        </p:nvSpPr>
        <p:spPr>
          <a:xfrm>
            <a:off x="6945346" y="6496096"/>
            <a:ext cx="1935189" cy="276999"/>
          </a:xfrm>
          <a:prstGeom prst="rect">
            <a:avLst/>
          </a:prstGeom>
          <a:noFill/>
        </p:spPr>
        <p:txBody>
          <a:bodyPr wrap="square" rtlCol="0">
            <a:spAutoFit/>
          </a:bodyPr>
          <a:lstStyle/>
          <a:p>
            <a:pPr algn="r">
              <a:defRPr/>
            </a:pPr>
            <a:fld id="{8AE9712F-231D-46BD-8215-5B9AC8D83DFF}" type="slidenum">
              <a:rPr lang="en-US" sz="1200" b="1" kern="1200" smtClean="0">
                <a:solidFill>
                  <a:srgbClr val="2750AB"/>
                </a:solidFill>
                <a:latin typeface="+mn-lt"/>
                <a:ea typeface="+mn-ea"/>
                <a:cs typeface="+mn-cs"/>
              </a:rPr>
              <a:pPr algn="r">
                <a:defRPr/>
              </a:pPr>
              <a:t>‹#›</a:t>
            </a:fld>
            <a:endParaRPr lang="en-US" sz="1200" b="1" kern="1200" dirty="0">
              <a:solidFill>
                <a:srgbClr val="2750AB"/>
              </a:solidFill>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ex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296214" y="1889832"/>
            <a:ext cx="8500056" cy="993073"/>
          </a:xfrm>
          <a:prstGeom prst="rect">
            <a:avLst/>
          </a:prstGeom>
        </p:spPr>
        <p:txBody>
          <a:bodyPr lIns="68580" tIns="0" rIns="68580" bIns="34290">
            <a:noAutofit/>
          </a:bodyPr>
          <a:lstStyle>
            <a:lvl1pPr marL="0" indent="0">
              <a:lnSpc>
                <a:spcPct val="85000"/>
              </a:lnSpc>
              <a:spcBef>
                <a:spcPts val="0"/>
              </a:spcBef>
              <a:buNone/>
              <a:defRPr sz="3727" kern="0" cap="all" spc="-68" baseline="0">
                <a:solidFill>
                  <a:schemeClr val="bg1"/>
                </a:solidFill>
                <a:latin typeface="Arial Black"/>
                <a:cs typeface="Arial Black"/>
              </a:defRPr>
            </a:lvl1pPr>
          </a:lstStyle>
          <a:p>
            <a:pPr lvl="0"/>
            <a:r>
              <a:rPr lang="en-US" dirty="0"/>
              <a:t>Click to add title</a:t>
            </a:r>
          </a:p>
        </p:txBody>
      </p:sp>
      <p:sp>
        <p:nvSpPr>
          <p:cNvPr id="9" name="Text Placeholder 5"/>
          <p:cNvSpPr>
            <a:spLocks noGrp="1"/>
          </p:cNvSpPr>
          <p:nvPr>
            <p:ph type="body" sz="quarter" idx="11" hasCustomPrompt="1"/>
          </p:nvPr>
        </p:nvSpPr>
        <p:spPr>
          <a:xfrm>
            <a:off x="296214" y="3561901"/>
            <a:ext cx="3370218" cy="342081"/>
          </a:xfrm>
          <a:prstGeom prst="rect">
            <a:avLst/>
          </a:prstGeom>
          <a:noFill/>
          <a:ln>
            <a:noFill/>
          </a:ln>
        </p:spPr>
        <p:txBody>
          <a:bodyPr wrap="none" lIns="68580" tIns="27432" rIns="68580" bIns="34290">
            <a:spAutoFit/>
          </a:bodyPr>
          <a:lstStyle>
            <a:lvl1pPr marL="0" indent="0">
              <a:spcBef>
                <a:spcPts val="0"/>
              </a:spcBef>
              <a:buFontTx/>
              <a:buNone/>
              <a:defRPr sz="1818" cap="all" baseline="0">
                <a:solidFill>
                  <a:srgbClr val="FFFFFF"/>
                </a:solidFill>
                <a:latin typeface="Arial Black"/>
                <a:cs typeface="Arial Black"/>
              </a:defRPr>
            </a:lvl1pPr>
            <a:lvl2pPr marL="311723" indent="0">
              <a:buFontTx/>
              <a:buNone/>
              <a:defRPr/>
            </a:lvl2pPr>
            <a:lvl3pPr marL="623445" indent="0">
              <a:buFontTx/>
              <a:buNone/>
              <a:defRPr/>
            </a:lvl3pPr>
            <a:lvl4pPr marL="935168" indent="0">
              <a:buFontTx/>
              <a:buNone/>
              <a:defRPr/>
            </a:lvl4pPr>
            <a:lvl5pPr marL="1246891" indent="0">
              <a:buFontTx/>
              <a:buNone/>
              <a:defRPr/>
            </a:lvl5pPr>
          </a:lstStyle>
          <a:p>
            <a:pPr lvl="0"/>
            <a:r>
              <a:rPr lang="en-US" dirty="0"/>
              <a:t>CLICK TO ADD SUBTITLE</a:t>
            </a:r>
          </a:p>
        </p:txBody>
      </p:sp>
      <p:sp>
        <p:nvSpPr>
          <p:cNvPr id="11" name="Text Placeholder 11"/>
          <p:cNvSpPr>
            <a:spLocks noGrp="1"/>
          </p:cNvSpPr>
          <p:nvPr>
            <p:ph type="body" sz="quarter" idx="17" hasCustomPrompt="1"/>
          </p:nvPr>
        </p:nvSpPr>
        <p:spPr>
          <a:xfrm>
            <a:off x="296214" y="5459489"/>
            <a:ext cx="3820664" cy="373063"/>
          </a:xfrm>
          <a:prstGeom prst="rect">
            <a:avLst/>
          </a:prstGeom>
        </p:spPr>
        <p:txBody>
          <a:bodyPr lIns="68580" tIns="34290" rIns="68580" bIns="34290">
            <a:noAutofit/>
          </a:bodyPr>
          <a:lstStyle>
            <a:lvl1pPr marL="0" indent="0">
              <a:buNone/>
              <a:defRPr sz="1818" b="1" baseline="0">
                <a:solidFill>
                  <a:schemeClr val="bg1"/>
                </a:solidFill>
              </a:defRPr>
            </a:lvl1pPr>
          </a:lstStyle>
          <a:p>
            <a:pPr lvl="0"/>
            <a:r>
              <a:rPr lang="en-US" dirty="0" err="1"/>
              <a:t>Anzhelika</a:t>
            </a:r>
            <a:r>
              <a:rPr lang="en-US" dirty="0"/>
              <a:t> KRAVCHUK</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4" y="496492"/>
            <a:ext cx="1725769" cy="728685"/>
          </a:xfrm>
          <a:prstGeom prst="rect">
            <a:avLst/>
          </a:prstGeom>
        </p:spPr>
      </p:pic>
    </p:spTree>
    <p:extLst>
      <p:ext uri="{BB962C8B-B14F-4D97-AF65-F5344CB8AC3E}">
        <p14:creationId xmlns:p14="http://schemas.microsoft.com/office/powerpoint/2010/main" val="1191317978"/>
      </p:ext>
    </p:extLst>
  </p:cSld>
  <p:clrMapOvr>
    <a:masterClrMapping/>
  </p:clrMapOvr>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425002" y="3398263"/>
            <a:ext cx="8538693" cy="483979"/>
          </a:xfrm>
          <a:prstGeom prst="rect">
            <a:avLst/>
          </a:prstGeom>
        </p:spPr>
        <p:txBody>
          <a:bodyPr wrap="square">
            <a:spAutoFit/>
          </a:bodyPr>
          <a:lstStyle/>
          <a:p>
            <a:pPr algn="ctr" rtl="0"/>
            <a:r>
              <a:rPr lang="en-US" sz="2545" b="0" i="0" u="none" strike="noStrike" kern="1200" baseline="0" dirty="0" smtClean="0">
                <a:solidFill>
                  <a:schemeClr val="bg1"/>
                </a:solidFill>
                <a:latin typeface="+mj-lt"/>
                <a:cs typeface="Narkisim" panose="020E0502050101010101" pitchFamily="34" charset="-79"/>
              </a:rPr>
              <a:t>Thank you for attention! </a:t>
            </a:r>
            <a:endParaRPr lang="en-US" sz="2545" b="0" i="0" u="none" strike="noStrike" kern="1200" baseline="0" dirty="0">
              <a:solidFill>
                <a:schemeClr val="bg1"/>
              </a:solidFill>
              <a:latin typeface="+mj-lt"/>
            </a:endParaRPr>
          </a:p>
        </p:txBody>
      </p:sp>
    </p:spTree>
    <p:extLst>
      <p:ext uri="{BB962C8B-B14F-4D97-AF65-F5344CB8AC3E}">
        <p14:creationId xmlns:p14="http://schemas.microsoft.com/office/powerpoint/2010/main" val="436030619"/>
      </p:ext>
    </p:extLst>
  </p:cSld>
  <p:clrMapOvr>
    <a:masterClrMapping/>
  </p:clrMapOvr>
  <p:transition spd="med"/>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Прямоугольник 11"/>
          <p:cNvSpPr/>
          <p:nvPr userDrawn="1"/>
        </p:nvSpPr>
        <p:spPr>
          <a:xfrm>
            <a:off x="152401" y="3429002"/>
            <a:ext cx="8538693" cy="2050626"/>
          </a:xfrm>
          <a:prstGeom prst="rect">
            <a:avLst/>
          </a:prstGeom>
        </p:spPr>
        <p:txBody>
          <a:bodyPr wrap="square">
            <a:spAutoFit/>
          </a:bodyPr>
          <a:lstStyle/>
          <a:p>
            <a:pPr algn="ctr" rtl="0"/>
            <a:r>
              <a:rPr lang="en-US" sz="1818" b="0" i="0" u="none" strike="noStrike" kern="1200" baseline="0" dirty="0" smtClean="0">
                <a:solidFill>
                  <a:schemeClr val="bg1"/>
                </a:solidFill>
                <a:latin typeface="+mj-lt"/>
                <a:cs typeface="Narkisim" panose="020E0502050101010101" pitchFamily="34" charset="-79"/>
              </a:rPr>
              <a:t>I hope that you will find this material useful.</a:t>
            </a:r>
          </a:p>
          <a:p>
            <a:pPr algn="ctr" rtl="0"/>
            <a:endParaRPr lang="en-US" sz="1818" b="0" i="0" u="none" strike="noStrike" kern="1200" baseline="0" dirty="0" smtClean="0">
              <a:solidFill>
                <a:schemeClr val="bg1"/>
              </a:solidFill>
              <a:latin typeface="+mj-lt"/>
              <a:cs typeface="Narkisim" panose="020E0502050101010101" pitchFamily="34" charset="-79"/>
            </a:endParaRPr>
          </a:p>
          <a:p>
            <a:pPr algn="ctr" rtl="0"/>
            <a:r>
              <a:rPr lang="en-US" sz="1818" b="0" i="0" u="none" strike="noStrike" kern="1200" baseline="0" dirty="0" smtClean="0">
                <a:solidFill>
                  <a:schemeClr val="bg1"/>
                </a:solidFill>
                <a:latin typeface="+mj-lt"/>
                <a:cs typeface="Narkisim" panose="020E0502050101010101" pitchFamily="34" charset="-79"/>
              </a:rPr>
              <a:t>If you find errors or inaccuracies in this material or know how to improve it, please report on</a:t>
            </a:r>
          </a:p>
          <a:p>
            <a:pPr algn="ctr" rtl="0"/>
            <a:r>
              <a:rPr lang="en-US" sz="1818" b="0" i="0" u="none" strike="noStrike" kern="1200" baseline="0" dirty="0" smtClean="0">
                <a:solidFill>
                  <a:schemeClr val="bg1"/>
                </a:solidFill>
                <a:latin typeface="+mj-lt"/>
                <a:cs typeface="Narkisim" panose="020E0502050101010101" pitchFamily="34" charset="-79"/>
              </a:rPr>
              <a:t>To the electronic address: </a:t>
            </a:r>
            <a:r>
              <a:rPr lang="en-US" sz="1818" b="0" i="0" u="none" strike="noStrike" kern="1200" baseline="0" dirty="0" smtClean="0">
                <a:solidFill>
                  <a:schemeClr val="bg1"/>
                </a:solidFill>
                <a:latin typeface="+mj-lt"/>
                <a:cs typeface="Narkisim" panose="020E0502050101010101" pitchFamily="34" charset="-79"/>
                <a:hlinkClick r:id="rId3"/>
              </a:rPr>
              <a:t>anzhelika_kravchuk@epam.com</a:t>
            </a:r>
            <a:r>
              <a:rPr lang="en-US" sz="1818" b="0" i="0" u="none" strike="noStrike" kern="1200" baseline="0" dirty="0" smtClean="0">
                <a:solidFill>
                  <a:schemeClr val="bg1"/>
                </a:solidFill>
                <a:latin typeface="+mj-lt"/>
                <a:cs typeface="Narkisim" panose="020E0502050101010101" pitchFamily="34" charset="-79"/>
              </a:rPr>
              <a:t> </a:t>
            </a:r>
          </a:p>
          <a:p>
            <a:pPr algn="ctr" rtl="0"/>
            <a:r>
              <a:rPr lang="en-US" sz="1818" b="0" i="0" u="none" strike="noStrike" kern="1200" baseline="0" dirty="0" smtClean="0">
                <a:solidFill>
                  <a:schemeClr val="bg1"/>
                </a:solidFill>
                <a:latin typeface="+mj-lt"/>
                <a:cs typeface="Narkisim" panose="020E0502050101010101" pitchFamily="34" charset="-79"/>
              </a:rPr>
              <a:t>With the note [ASP.MVC Training Course Feedback]</a:t>
            </a:r>
          </a:p>
          <a:p>
            <a:pPr algn="ctr" rtl="0"/>
            <a:r>
              <a:rPr lang="en-US" sz="1818" b="0" i="0" u="none" strike="noStrike" kern="1200" baseline="0" dirty="0" smtClean="0">
                <a:solidFill>
                  <a:schemeClr val="bg1"/>
                </a:solidFill>
                <a:latin typeface="+mj-lt"/>
                <a:cs typeface="Narkisim" panose="020E0502050101010101" pitchFamily="34" charset="-79"/>
              </a:rPr>
              <a:t>Thank you.</a:t>
            </a:r>
            <a:endParaRPr lang="en-US" sz="1818" b="0" i="0" u="none" strike="noStrike" kern="1200" baseline="0" dirty="0">
              <a:solidFill>
                <a:schemeClr val="bg1"/>
              </a:solidFill>
              <a:latin typeface="+mj-lt"/>
            </a:endParaRPr>
          </a:p>
        </p:txBody>
      </p:sp>
    </p:spTree>
    <p:extLst>
      <p:ext uri="{BB962C8B-B14F-4D97-AF65-F5344CB8AC3E}">
        <p14:creationId xmlns:p14="http://schemas.microsoft.com/office/powerpoint/2010/main" val="399336690"/>
      </p:ext>
    </p:extLst>
  </p:cSld>
  <p:clrMapOvr>
    <a:masterClrMapping/>
  </p:clrMapOvr>
  <p:transition spd="med"/>
  <p:timing>
    <p:tnLst>
      <p:par>
        <p:cTn id="1" dur="indefinite" restart="never" nodeType="tmRoot"/>
      </p:par>
    </p:tnLst>
  </p:timing>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Code.0X (Module Code)</a:t>
            </a:r>
            <a:br>
              <a:rPr lang="en-US" dirty="0" smtClean="0"/>
            </a:br>
            <a:r>
              <a:rPr lang="en-US" dirty="0" smtClean="0"/>
              <a:t>xxx (Module Name)</a:t>
            </a:r>
          </a:p>
        </p:txBody>
      </p:sp>
      <p:sp>
        <p:nvSpPr>
          <p:cNvPr id="1027" name="Text Placeholder 2"/>
          <p:cNvSpPr>
            <a:spLocks noGrp="1"/>
          </p:cNvSpPr>
          <p:nvPr>
            <p:ph type="body" idx="1"/>
          </p:nvPr>
        </p:nvSpPr>
        <p:spPr bwMode="auto">
          <a:xfrm>
            <a:off x="457200" y="1600204"/>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fontAlgn="auto">
              <a:spcBef>
                <a:spcPts val="0"/>
              </a:spcBef>
              <a:spcAft>
                <a:spcPts val="0"/>
              </a:spcAft>
              <a:defRPr sz="1200" b="1">
                <a:solidFill>
                  <a:srgbClr val="21438F"/>
                </a:solidFill>
                <a:latin typeface="+mn-lt"/>
              </a:defRPr>
            </a:lvl1pPr>
          </a:lstStyle>
          <a:p>
            <a:pPr>
              <a:defRPr/>
            </a:pPr>
            <a:fld id="{90FB4697-DEFA-4505-9161-880F19323788}"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52" r:id="rId1"/>
    <p:sldLayoutId id="2147483663" r:id="rId2"/>
    <p:sldLayoutId id="2147483666" r:id="rId3"/>
    <p:sldLayoutId id="2147483667" r:id="rId4"/>
    <p:sldLayoutId id="2147483668" r:id="rId5"/>
  </p:sldLayoutIdLst>
  <p:hf hd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blogs.telerik.com/justteam/posts/13-05-28/understanding-net-just-in-time-compilation"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s://msdn.microsoft.com/ru-ru/library/bb190764(v=vs.110).aspx"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p:txBody>
          <a:bodyPr/>
          <a:lstStyle/>
          <a:p>
            <a:r>
              <a:rPr lang="en-US" dirty="0"/>
              <a:t>Internal device types in .NET Framework</a:t>
            </a:r>
            <a:endParaRPr lang="en-US" dirty="0" smtClean="0"/>
          </a:p>
        </p:txBody>
      </p:sp>
      <p:sp>
        <p:nvSpPr>
          <p:cNvPr id="4" name="Текст 3"/>
          <p:cNvSpPr>
            <a:spLocks noGrp="1"/>
          </p:cNvSpPr>
          <p:nvPr>
            <p:ph type="body" sz="quarter" idx="11"/>
          </p:nvPr>
        </p:nvSpPr>
        <p:spPr>
          <a:xfrm>
            <a:off x="684922" y="3549819"/>
            <a:ext cx="3857466" cy="342081"/>
          </a:xfrm>
        </p:spPr>
        <p:txBody>
          <a:bodyPr/>
          <a:lstStyle/>
          <a:p>
            <a:r>
              <a:rPr lang="en-US" dirty="0"/>
              <a:t>.NET &amp; JS </a:t>
            </a:r>
            <a:r>
              <a:rPr lang="en-US" dirty="0" smtClean="0"/>
              <a:t>Lab, RD </a:t>
            </a:r>
            <a:r>
              <a:rPr lang="en-US" dirty="0" err="1" smtClean="0"/>
              <a:t>belarus</a:t>
            </a:r>
            <a:endParaRPr lang="en-US" dirty="0"/>
          </a:p>
        </p:txBody>
      </p:sp>
      <p:sp>
        <p:nvSpPr>
          <p:cNvPr id="5" name="Текст 4"/>
          <p:cNvSpPr>
            <a:spLocks noGrp="1"/>
          </p:cNvSpPr>
          <p:nvPr>
            <p:ph type="body" sz="quarter" idx="17"/>
          </p:nvPr>
        </p:nvSpPr>
        <p:spPr>
          <a:xfrm>
            <a:off x="684922" y="4814456"/>
            <a:ext cx="3473331" cy="339148"/>
          </a:xfrm>
        </p:spPr>
        <p:txBody>
          <a:bodyPr/>
          <a:lstStyle/>
          <a:p>
            <a:r>
              <a:rPr lang="en-US" dirty="0" err="1"/>
              <a:t>Anzhelika</a:t>
            </a:r>
            <a:r>
              <a:rPr lang="en-US" dirty="0"/>
              <a:t> </a:t>
            </a:r>
            <a:r>
              <a:rPr lang="en-US" dirty="0" err="1"/>
              <a:t>Kravchuk</a:t>
            </a:r>
            <a:endParaRPr lang="en-US" dirty="0"/>
          </a:p>
        </p:txBody>
      </p:sp>
    </p:spTree>
    <p:extLst>
      <p:ext uri="{BB962C8B-B14F-4D97-AF65-F5344CB8AC3E}">
        <p14:creationId xmlns:p14="http://schemas.microsoft.com/office/powerpoint/2010/main" val="14912152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53" y="540417"/>
            <a:ext cx="8679980" cy="324561"/>
          </a:xfrm>
        </p:spPr>
        <p:txBody>
          <a:bodyPr/>
          <a:lstStyle/>
          <a:p>
            <a:r>
              <a:rPr lang="ru-RU" dirty="0" smtClean="0"/>
              <a:t>Внутреннее устройство типов</a:t>
            </a:r>
            <a:endParaRPr lang="en-US" dirty="0"/>
          </a:p>
        </p:txBody>
      </p:sp>
      <p:pic>
        <p:nvPicPr>
          <p:cNvPr id="5" name="Content Placeholder 4"/>
          <p:cNvPicPr>
            <a:picLocks noGrp="1" noChangeAspect="1"/>
          </p:cNvPicPr>
          <p:nvPr>
            <p:ph sz="quarter" idx="11"/>
          </p:nvPr>
        </p:nvPicPr>
        <p:blipFill>
          <a:blip r:embed="rId3"/>
          <a:stretch>
            <a:fillRect/>
          </a:stretch>
        </p:blipFill>
        <p:spPr>
          <a:xfrm>
            <a:off x="947374" y="1124656"/>
            <a:ext cx="7249254" cy="4608689"/>
          </a:xfrm>
          <a:prstGeom prst="rect">
            <a:avLst/>
          </a:prstGeom>
        </p:spPr>
      </p:pic>
    </p:spTree>
    <p:extLst>
      <p:ext uri="{BB962C8B-B14F-4D97-AF65-F5344CB8AC3E}">
        <p14:creationId xmlns:p14="http://schemas.microsoft.com/office/powerpoint/2010/main" val="14552528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54" y="540417"/>
            <a:ext cx="8653524" cy="324561"/>
          </a:xfrm>
        </p:spPr>
        <p:txBody>
          <a:bodyPr/>
          <a:lstStyle/>
          <a:p>
            <a:r>
              <a:rPr lang="ru-RU" dirty="0" smtClean="0"/>
              <a:t>Семантика ссылочных типов и типов значений</a:t>
            </a:r>
            <a:endParaRPr lang="en-US" dirty="0"/>
          </a:p>
        </p:txBody>
      </p:sp>
      <p:sp>
        <p:nvSpPr>
          <p:cNvPr id="5" name="Rounded Rectangle 4"/>
          <p:cNvSpPr/>
          <p:nvPr/>
        </p:nvSpPr>
        <p:spPr bwMode="auto">
          <a:xfrm>
            <a:off x="269878" y="1058335"/>
            <a:ext cx="8645523" cy="1422399"/>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0156" tIns="45078" rIns="90156" bIns="45078" numCol="1" rtlCol="0" anchor="ctr" anchorCtr="0" compatLnSpc="1">
            <a:prstTxWarp prst="textNoShape">
              <a:avLst/>
            </a:prstTxWarp>
          </a:bodyPr>
          <a:lstStyle/>
          <a:p>
            <a:pPr algn="just"/>
            <a:r>
              <a:rPr lang="ru-RU" dirty="0"/>
              <a:t>На уровне языка ссылочные типы обладают семантикой ссылок, в соответствии с которой главенствующее положение имеет идентичность объектов, и только потом их содержимое. Тогда как типы значений обладают семантикой значений, в соответствии с которой объекты не имеют идентичности, недоступны через ссылки и интерпретируются в соответствии в зависимости от их содержимого.</a:t>
            </a:r>
            <a:endParaRPr lang="en-US" dirty="0"/>
          </a:p>
        </p:txBody>
      </p:sp>
      <p:sp>
        <p:nvSpPr>
          <p:cNvPr id="6" name="Rounded Rectangle 5"/>
          <p:cNvSpPr/>
          <p:nvPr/>
        </p:nvSpPr>
        <p:spPr bwMode="auto">
          <a:xfrm>
            <a:off x="269878" y="2651513"/>
            <a:ext cx="8610600" cy="777488"/>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0156" tIns="45078" rIns="90156" bIns="45078" numCol="1" rtlCol="0" anchor="ctr" anchorCtr="0" compatLnSpc="1">
            <a:prstTxWarp prst="textNoShape">
              <a:avLst/>
            </a:prstTxWarp>
          </a:bodyPr>
          <a:lstStyle/>
          <a:p>
            <a:pPr marL="254003" indent="-254003" algn="just">
              <a:buFont typeface="Arial" charset="0"/>
              <a:buChar char="•"/>
            </a:pPr>
            <a:r>
              <a:rPr lang="ru-RU" dirty="0" smtClean="0"/>
              <a:t>Передача переменных как параметры в функции</a:t>
            </a:r>
          </a:p>
          <a:p>
            <a:pPr marL="254003" indent="-254003" algn="just">
              <a:buFont typeface="Arial" charset="0"/>
              <a:buChar char="•"/>
            </a:pPr>
            <a:r>
              <a:rPr lang="ru-RU" dirty="0" smtClean="0"/>
              <a:t>Копирование переменных</a:t>
            </a:r>
          </a:p>
          <a:p>
            <a:pPr marL="254003" indent="-254003" algn="just">
              <a:buFont typeface="Arial" charset="0"/>
              <a:buChar char="•"/>
            </a:pPr>
            <a:r>
              <a:rPr lang="ru-RU" dirty="0" smtClean="0"/>
              <a:t>Сравнение переменных</a:t>
            </a:r>
            <a:endParaRPr lang="en-US" dirty="0"/>
          </a:p>
        </p:txBody>
      </p:sp>
    </p:spTree>
    <p:extLst>
      <p:ext uri="{BB962C8B-B14F-4D97-AF65-F5344CB8AC3E}">
        <p14:creationId xmlns:p14="http://schemas.microsoft.com/office/powerpoint/2010/main" val="3884501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54" y="540417"/>
            <a:ext cx="8653524" cy="324561"/>
          </a:xfrm>
        </p:spPr>
        <p:txBody>
          <a:bodyPr/>
          <a:lstStyle/>
          <a:p>
            <a:r>
              <a:rPr lang="ru-RU" dirty="0" smtClean="0"/>
              <a:t>Хранение, размещение, удаление </a:t>
            </a:r>
            <a:r>
              <a:rPr lang="ru-RU" dirty="0"/>
              <a:t>ссылочных типов и типов значений</a:t>
            </a:r>
            <a:endParaRPr lang="en-US" dirty="0"/>
          </a:p>
        </p:txBody>
      </p:sp>
      <p:sp>
        <p:nvSpPr>
          <p:cNvPr id="7" name="Rounded Rectangle 6"/>
          <p:cNvSpPr/>
          <p:nvPr/>
        </p:nvSpPr>
        <p:spPr bwMode="auto">
          <a:xfrm>
            <a:off x="226953" y="1193800"/>
            <a:ext cx="8610600" cy="2235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0156" tIns="45078" rIns="90156" bIns="45078" numCol="1" rtlCol="0" anchor="ctr" anchorCtr="0" compatLnSpc="1">
            <a:prstTxWarp prst="textNoShape">
              <a:avLst/>
            </a:prstTxWarp>
          </a:bodyPr>
          <a:lstStyle/>
          <a:p>
            <a:pPr marL="254003" indent="-254003" algn="just">
              <a:buFont typeface="Arial" charset="0"/>
              <a:buChar char="•"/>
            </a:pPr>
            <a:r>
              <a:rPr lang="ru-RU" dirty="0" smtClean="0"/>
              <a:t>Память </a:t>
            </a:r>
            <a:r>
              <a:rPr lang="ru-RU" dirty="0"/>
              <a:t>для </a:t>
            </a:r>
            <a:r>
              <a:rPr lang="ru-RU" dirty="0" smtClean="0"/>
              <a:t>объектов ссылочного типов </a:t>
            </a:r>
            <a:r>
              <a:rPr lang="ru-RU" dirty="0"/>
              <a:t>всегда выделяется </a:t>
            </a:r>
            <a:r>
              <a:rPr lang="ru-RU" dirty="0" smtClean="0"/>
              <a:t>в управляемой куче – выделение памяти – увеличение указателя</a:t>
            </a:r>
          </a:p>
          <a:p>
            <a:pPr marL="254003" indent="-254003" algn="just">
              <a:buFont typeface="Arial" charset="0"/>
              <a:buChar char="•"/>
            </a:pPr>
            <a:r>
              <a:rPr lang="ru-RU" dirty="0" smtClean="0"/>
              <a:t>Каждый </a:t>
            </a:r>
            <a:r>
              <a:rPr lang="ru-RU" dirty="0"/>
              <a:t>объект, размещаемый в куче, имеет некоторые дополнительные члены, подлежащие инициализации</a:t>
            </a:r>
          </a:p>
          <a:p>
            <a:pPr marL="254003" indent="-254003" algn="just" defTabSz="812810" fontAlgn="auto">
              <a:spcBef>
                <a:spcPts val="0"/>
              </a:spcBef>
              <a:spcAft>
                <a:spcPts val="0"/>
              </a:spcAft>
              <a:buFont typeface="Arial" charset="0"/>
              <a:buChar char="•"/>
              <a:defRPr/>
            </a:pPr>
            <a:r>
              <a:rPr lang="ru-RU" dirty="0"/>
              <a:t>Н</a:t>
            </a:r>
            <a:r>
              <a:rPr lang="ru-RU" dirty="0" smtClean="0"/>
              <a:t>езанятые </a:t>
            </a:r>
            <a:r>
              <a:rPr lang="ru-RU" dirty="0"/>
              <a:t>полезной информацией байты объекта (касается полей) обнуляются</a:t>
            </a:r>
          </a:p>
          <a:p>
            <a:pPr marL="254003" indent="-254003" algn="just">
              <a:buFont typeface="Arial" charset="0"/>
              <a:buChar char="•"/>
            </a:pPr>
            <a:r>
              <a:rPr lang="ru-RU" dirty="0" smtClean="0"/>
              <a:t>Размещение </a:t>
            </a:r>
            <a:r>
              <a:rPr lang="ru-RU" dirty="0"/>
              <a:t>объекта в управляемой куче со временем инициирует сборку мусора</a:t>
            </a:r>
          </a:p>
        </p:txBody>
      </p:sp>
      <p:sp>
        <p:nvSpPr>
          <p:cNvPr id="8" name="Rounded Rectangle 7"/>
          <p:cNvSpPr/>
          <p:nvPr/>
        </p:nvSpPr>
        <p:spPr bwMode="auto">
          <a:xfrm>
            <a:off x="238241" y="3564467"/>
            <a:ext cx="8610600" cy="1219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0156" tIns="45078" rIns="90156" bIns="45078" numCol="1" rtlCol="0" anchor="ctr" anchorCtr="0" compatLnSpc="1">
            <a:prstTxWarp prst="textNoShape">
              <a:avLst/>
            </a:prstTxWarp>
          </a:bodyPr>
          <a:lstStyle/>
          <a:p>
            <a:pPr marL="254003" indent="-254003" algn="just">
              <a:buFont typeface="Arial" charset="0"/>
              <a:buChar char="•"/>
            </a:pPr>
            <a:r>
              <a:rPr lang="ru-RU" b="1" dirty="0" smtClean="0"/>
              <a:t>Автономные</a:t>
            </a:r>
            <a:r>
              <a:rPr lang="ru-RU" dirty="0" smtClean="0"/>
              <a:t> значимые типы обычно размещаются в стеке потока выполнения – увеличение регистра указателя стека (возможно выделение сразу для нескольких объектов)</a:t>
            </a:r>
            <a:endParaRPr lang="ru-RU" dirty="0"/>
          </a:p>
          <a:p>
            <a:pPr marL="254003" indent="-254003" algn="just">
              <a:buFont typeface="Arial" charset="0"/>
              <a:buChar char="•"/>
            </a:pPr>
            <a:r>
              <a:rPr lang="ru-RU" dirty="0" smtClean="0"/>
              <a:t>Освобождение – восстановление прежнего значения регистра указателя стека</a:t>
            </a:r>
            <a:endParaRPr lang="ru-RU" dirty="0"/>
          </a:p>
        </p:txBody>
      </p:sp>
      <p:sp>
        <p:nvSpPr>
          <p:cNvPr id="9" name="Rounded Rectangle 8"/>
          <p:cNvSpPr/>
          <p:nvPr/>
        </p:nvSpPr>
        <p:spPr bwMode="auto">
          <a:xfrm>
            <a:off x="226952" y="4919133"/>
            <a:ext cx="8610600" cy="948267"/>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0156" tIns="45078" rIns="90156" bIns="45078" numCol="1" rtlCol="0" anchor="ctr" anchorCtr="0" compatLnSpc="1">
            <a:prstTxWarp prst="textNoShape">
              <a:avLst/>
            </a:prstTxWarp>
          </a:bodyPr>
          <a:lstStyle/>
          <a:p>
            <a:pPr marL="254003" indent="-254003" algn="just">
              <a:buFont typeface="Arial" charset="0"/>
              <a:buChar char="•"/>
            </a:pPr>
            <a:r>
              <a:rPr lang="ru-RU" dirty="0" smtClean="0"/>
              <a:t>Временные локальные переменные</a:t>
            </a:r>
          </a:p>
          <a:p>
            <a:pPr marL="254003" indent="-254003" algn="just">
              <a:buFont typeface="Arial" charset="0"/>
              <a:buChar char="•"/>
            </a:pPr>
            <a:r>
              <a:rPr lang="ru-RU" dirty="0" smtClean="0"/>
              <a:t>Плотность размещения</a:t>
            </a:r>
          </a:p>
          <a:p>
            <a:pPr marL="254003" indent="-254003" algn="just">
              <a:buFont typeface="Arial" charset="0"/>
              <a:buChar char="•"/>
            </a:pPr>
            <a:r>
              <a:rPr lang="ru-RU" dirty="0" smtClean="0"/>
              <a:t>Объем стека невелик</a:t>
            </a:r>
            <a:endParaRPr lang="ru-RU" dirty="0"/>
          </a:p>
        </p:txBody>
      </p:sp>
    </p:spTree>
    <p:extLst>
      <p:ext uri="{BB962C8B-B14F-4D97-AF65-F5344CB8AC3E}">
        <p14:creationId xmlns:p14="http://schemas.microsoft.com/office/powerpoint/2010/main" val="9157369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53" y="179344"/>
            <a:ext cx="8639955" cy="354057"/>
          </a:xfrm>
        </p:spPr>
        <p:txBody>
          <a:bodyPr/>
          <a:lstStyle/>
          <a:p>
            <a:r>
              <a:rPr lang="en-US" dirty="0" err="1"/>
              <a:t>Основы</a:t>
            </a:r>
            <a:r>
              <a:rPr lang="en-US" dirty="0"/>
              <a:t> </a:t>
            </a:r>
            <a:r>
              <a:rPr lang="en-US" dirty="0" err="1"/>
              <a:t>устройства</a:t>
            </a:r>
            <a:r>
              <a:rPr lang="en-US" dirty="0"/>
              <a:t> </a:t>
            </a:r>
            <a:r>
              <a:rPr lang="en-US" dirty="0" err="1" smtClean="0"/>
              <a:t>типов</a:t>
            </a:r>
            <a:r>
              <a:rPr lang="en-US" dirty="0" smtClean="0"/>
              <a:t>. </a:t>
            </a:r>
            <a:r>
              <a:rPr lang="ru-RU" dirty="0"/>
              <a:t>Большие и небольшие </a:t>
            </a:r>
            <a:r>
              <a:rPr lang="ru-RU" dirty="0" smtClean="0"/>
              <a:t>объекты</a:t>
            </a:r>
            <a:endParaRPr lang="en-US" dirty="0"/>
          </a:p>
        </p:txBody>
      </p:sp>
      <p:sp>
        <p:nvSpPr>
          <p:cNvPr id="5" name="Flowchart: Document 3"/>
          <p:cNvSpPr/>
          <p:nvPr/>
        </p:nvSpPr>
        <p:spPr bwMode="auto">
          <a:xfrm>
            <a:off x="277091" y="685800"/>
            <a:ext cx="4087091" cy="3124200"/>
          </a:xfrm>
          <a:prstGeom prst="flowChartDocument">
            <a:avLst/>
          </a:prstGeom>
          <a:solidFill>
            <a:schemeClr val="bg1"/>
          </a:solidFill>
          <a:ln>
            <a:solidFill>
              <a:schemeClr val="tx2">
                <a:lumMod val="75000"/>
              </a:schemeClr>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sz="1600" dirty="0" smtClean="0">
              <a:latin typeface="Consolas"/>
              <a:cs typeface="Consolas"/>
            </a:endParaRPr>
          </a:p>
          <a:p>
            <a:r>
              <a:rPr lang="en-US" sz="1600" b="1" dirty="0" smtClean="0">
                <a:solidFill>
                  <a:srgbClr val="FF0000"/>
                </a:solidFill>
                <a:latin typeface="Consolas"/>
                <a:cs typeface="Consolas"/>
              </a:rPr>
              <a:t>class </a:t>
            </a:r>
            <a:r>
              <a:rPr lang="en-US" sz="1600" b="1" dirty="0" err="1">
                <a:solidFill>
                  <a:srgbClr val="FF0000"/>
                </a:solidFill>
                <a:latin typeface="Consolas"/>
                <a:cs typeface="Consolas"/>
              </a:rPr>
              <a:t>SomeClass</a:t>
            </a:r>
            <a:endParaRPr lang="en-US" sz="1600" b="1" dirty="0">
              <a:solidFill>
                <a:srgbClr val="FF0000"/>
              </a:solidFill>
              <a:latin typeface="Consolas"/>
              <a:cs typeface="Consolas"/>
            </a:endParaRPr>
          </a:p>
          <a:p>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  </a:t>
            </a:r>
            <a:r>
              <a:rPr lang="en-US" sz="1600" b="1" dirty="0" smtClean="0">
                <a:latin typeface="Consolas"/>
                <a:cs typeface="Consolas"/>
              </a:rPr>
              <a:t> </a:t>
            </a:r>
            <a:r>
              <a:rPr lang="en-US" sz="1600" b="1" dirty="0" smtClean="0">
                <a:solidFill>
                  <a:srgbClr val="FF0000"/>
                </a:solidFill>
                <a:latin typeface="Consolas"/>
                <a:cs typeface="Consolas"/>
              </a:rPr>
              <a:t>private </a:t>
            </a:r>
            <a:r>
              <a:rPr lang="en-US" sz="1600" b="1" dirty="0">
                <a:solidFill>
                  <a:srgbClr val="FF0000"/>
                </a:solidFill>
                <a:latin typeface="Consolas"/>
                <a:cs typeface="Consolas"/>
              </a:rPr>
              <a:t>byte[] </a:t>
            </a:r>
            <a:r>
              <a:rPr lang="en-US" sz="1600" b="1" dirty="0" err="1">
                <a:solidFill>
                  <a:srgbClr val="FF0000"/>
                </a:solidFill>
                <a:latin typeface="Consolas"/>
                <a:cs typeface="Consolas"/>
              </a:rPr>
              <a:t>largeObj</a:t>
            </a:r>
            <a:r>
              <a:rPr lang="en-US" sz="1600" dirty="0" smtClean="0">
                <a:latin typeface="Consolas"/>
                <a:cs typeface="Consolas"/>
              </a:rPr>
              <a:t>;</a:t>
            </a:r>
            <a:endParaRPr lang="en-US" sz="1600" dirty="0">
              <a:latin typeface="Consolas"/>
              <a:cs typeface="Consolas"/>
            </a:endParaRPr>
          </a:p>
          <a:p>
            <a:r>
              <a:rPr lang="en-US" sz="1600" dirty="0" smtClean="0">
                <a:latin typeface="Consolas"/>
                <a:cs typeface="Consolas"/>
              </a:rPr>
              <a:t>    </a:t>
            </a:r>
            <a:r>
              <a:rPr lang="en-US" sz="1600" dirty="0">
                <a:latin typeface="Consolas"/>
                <a:cs typeface="Consolas"/>
              </a:rPr>
              <a:t>public </a:t>
            </a:r>
            <a:r>
              <a:rPr lang="en-US" sz="1600" dirty="0" err="1">
                <a:latin typeface="Consolas"/>
                <a:cs typeface="Consolas"/>
              </a:rPr>
              <a:t>SomeClass</a:t>
            </a:r>
            <a:r>
              <a:rPr lang="en-US" sz="1600" dirty="0">
                <a:latin typeface="Consolas"/>
                <a:cs typeface="Consolas"/>
              </a:rPr>
              <a:t>(</a:t>
            </a:r>
            <a:r>
              <a:rPr lang="en-US" sz="1600" dirty="0" err="1">
                <a:latin typeface="Consolas"/>
                <a:cs typeface="Consolas"/>
              </a:rPr>
              <a:t>int</a:t>
            </a:r>
            <a:r>
              <a:rPr lang="en-US" sz="1600" dirty="0">
                <a:latin typeface="Consolas"/>
                <a:cs typeface="Consolas"/>
              </a:rPr>
              <a:t> </a:t>
            </a:r>
            <a:r>
              <a:rPr lang="en-US" sz="1600" dirty="0" smtClean="0">
                <a:latin typeface="Consolas"/>
                <a:cs typeface="Consolas"/>
              </a:rPr>
              <a:t>size)</a:t>
            </a:r>
          </a:p>
          <a:p>
            <a:r>
              <a:rPr lang="en-US" sz="1600" dirty="0" smtClean="0">
                <a:latin typeface="Consolas"/>
                <a:cs typeface="Consolas"/>
              </a:rPr>
              <a:t>    {</a:t>
            </a:r>
          </a:p>
          <a:p>
            <a:r>
              <a:rPr lang="en-US" sz="1600" dirty="0" smtClean="0">
                <a:latin typeface="Consolas"/>
                <a:cs typeface="Consolas"/>
              </a:rPr>
              <a:t>        </a:t>
            </a:r>
            <a:r>
              <a:rPr lang="en-US" sz="1600" dirty="0" err="1">
                <a:latin typeface="Consolas"/>
                <a:cs typeface="Consolas"/>
              </a:rPr>
              <a:t>largeObj</a:t>
            </a:r>
            <a:r>
              <a:rPr lang="en-US" sz="1600" dirty="0">
                <a:latin typeface="Consolas"/>
                <a:cs typeface="Consolas"/>
              </a:rPr>
              <a:t> = new byte[size];</a:t>
            </a:r>
          </a:p>
          <a:p>
            <a:r>
              <a:rPr lang="en-US" sz="1600" dirty="0">
                <a:latin typeface="Consolas"/>
                <a:cs typeface="Consolas"/>
              </a:rPr>
              <a:t>    </a:t>
            </a:r>
            <a:r>
              <a:rPr lang="en-US" sz="1600" dirty="0" smtClean="0">
                <a:latin typeface="Consolas"/>
                <a:cs typeface="Consolas"/>
              </a:rPr>
              <a:t>}</a:t>
            </a:r>
            <a:endParaRPr lang="en-US" sz="1600" dirty="0">
              <a:latin typeface="Consolas"/>
              <a:cs typeface="Consolas"/>
            </a:endParaRPr>
          </a:p>
          <a:p>
            <a:r>
              <a:rPr lang="en-US" sz="1600" dirty="0" smtClean="0">
                <a:latin typeface="Consolas"/>
                <a:cs typeface="Consolas"/>
              </a:rPr>
              <a:t>}</a:t>
            </a:r>
            <a:endParaRPr lang="ru-RU" sz="1600" dirty="0" smtClean="0">
              <a:latin typeface="Consolas"/>
              <a:cs typeface="Consolas"/>
            </a:endParaRPr>
          </a:p>
        </p:txBody>
      </p:sp>
      <p:sp>
        <p:nvSpPr>
          <p:cNvPr id="9" name="Flowchart: Document 3"/>
          <p:cNvSpPr/>
          <p:nvPr/>
        </p:nvSpPr>
        <p:spPr bwMode="auto">
          <a:xfrm>
            <a:off x="1731818" y="3048000"/>
            <a:ext cx="7204364" cy="3581400"/>
          </a:xfrm>
          <a:prstGeom prst="flowChartDocument">
            <a:avLst/>
          </a:prstGeom>
          <a:solidFill>
            <a:schemeClr val="bg1"/>
          </a:solidFill>
          <a:ln>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sz="1400" dirty="0" smtClean="0">
              <a:latin typeface="Consolas"/>
              <a:cs typeface="Consolas"/>
            </a:endParaRPr>
          </a:p>
          <a:p>
            <a:endParaRPr lang="en-US" sz="1400" dirty="0">
              <a:latin typeface="Consolas"/>
              <a:cs typeface="Consolas"/>
            </a:endParaRPr>
          </a:p>
          <a:p>
            <a:r>
              <a:rPr lang="en-US" sz="1400" dirty="0" smtClean="0">
                <a:latin typeface="Consolas"/>
                <a:cs typeface="Consolas"/>
              </a:rPr>
              <a:t>class </a:t>
            </a:r>
            <a:r>
              <a:rPr lang="en-US" sz="1400" dirty="0" err="1">
                <a:latin typeface="Consolas"/>
                <a:cs typeface="Consolas"/>
              </a:rPr>
              <a:t>SomeProgram</a:t>
            </a:r>
            <a:endParaRPr lang="en-US" sz="1400" dirty="0">
              <a:latin typeface="Consolas"/>
              <a:cs typeface="Consolas"/>
            </a:endParaRPr>
          </a:p>
          <a:p>
            <a:r>
              <a:rPr lang="en-US" sz="1400" dirty="0" smtClean="0">
                <a:latin typeface="Consolas"/>
                <a:cs typeface="Consolas"/>
              </a:rPr>
              <a:t>{</a:t>
            </a:r>
            <a:endParaRPr lang="en-US" sz="1400" dirty="0">
              <a:latin typeface="Consolas"/>
              <a:cs typeface="Consolas"/>
            </a:endParaRPr>
          </a:p>
          <a:p>
            <a:r>
              <a:rPr lang="en-US" sz="1400" dirty="0">
                <a:latin typeface="Consolas"/>
                <a:cs typeface="Consolas"/>
              </a:rPr>
              <a:t>   </a:t>
            </a:r>
            <a:r>
              <a:rPr lang="en-US" sz="1400" dirty="0" smtClean="0">
                <a:latin typeface="Consolas"/>
                <a:cs typeface="Consolas"/>
              </a:rPr>
              <a:t>static </a:t>
            </a:r>
            <a:r>
              <a:rPr lang="en-US" sz="1400" dirty="0">
                <a:latin typeface="Consolas"/>
                <a:cs typeface="Consolas"/>
              </a:rPr>
              <a:t>void Main(string[] </a:t>
            </a:r>
            <a:r>
              <a:rPr lang="en-US" sz="1400" dirty="0" err="1">
                <a:latin typeface="Consolas"/>
                <a:cs typeface="Consolas"/>
              </a:rPr>
              <a:t>args</a:t>
            </a:r>
            <a:r>
              <a:rPr lang="en-US" sz="1400" dirty="0">
                <a:latin typeface="Consolas"/>
                <a:cs typeface="Consolas"/>
              </a:rPr>
              <a:t>)</a:t>
            </a:r>
          </a:p>
          <a:p>
            <a:r>
              <a:rPr lang="en-US" sz="1400" dirty="0">
                <a:latin typeface="Consolas"/>
                <a:cs typeface="Consolas"/>
              </a:rPr>
              <a:t>   </a:t>
            </a:r>
            <a:r>
              <a:rPr lang="en-US" sz="1400" dirty="0" smtClean="0">
                <a:latin typeface="Consolas"/>
                <a:cs typeface="Consolas"/>
              </a:rPr>
              <a:t>{</a:t>
            </a:r>
            <a:endParaRPr lang="en-US" sz="1400" dirty="0">
              <a:latin typeface="Consolas"/>
              <a:cs typeface="Consolas"/>
            </a:endParaRPr>
          </a:p>
          <a:p>
            <a:r>
              <a:rPr lang="en-US" sz="1400" dirty="0">
                <a:latin typeface="Consolas"/>
                <a:cs typeface="Consolas"/>
              </a:rPr>
              <a:t>   </a:t>
            </a:r>
            <a:r>
              <a:rPr lang="en-US" sz="1400" dirty="0" smtClean="0">
                <a:latin typeface="Consolas"/>
                <a:cs typeface="Consolas"/>
              </a:rPr>
              <a:t>    </a:t>
            </a:r>
            <a:r>
              <a:rPr lang="en-US" sz="1600" b="1" dirty="0" err="1">
                <a:solidFill>
                  <a:srgbClr val="FF0000"/>
                </a:solidFill>
                <a:latin typeface="Consolas"/>
                <a:cs typeface="Consolas"/>
              </a:rPr>
              <a:t>SomeClass</a:t>
            </a:r>
            <a:r>
              <a:rPr lang="en-US" sz="1600" b="1" dirty="0">
                <a:solidFill>
                  <a:srgbClr val="FF0000"/>
                </a:solidFill>
                <a:latin typeface="Consolas"/>
                <a:cs typeface="Consolas"/>
              </a:rPr>
              <a:t> </a:t>
            </a:r>
            <a:r>
              <a:rPr lang="en-US" sz="1600" b="1" dirty="0" err="1">
                <a:solidFill>
                  <a:srgbClr val="FF0000"/>
                </a:solidFill>
                <a:latin typeface="Consolas"/>
                <a:cs typeface="Consolas"/>
              </a:rPr>
              <a:t>obj</a:t>
            </a:r>
            <a:r>
              <a:rPr lang="en-US" sz="1600" b="1" dirty="0">
                <a:solidFill>
                  <a:srgbClr val="FF0000"/>
                </a:solidFill>
                <a:latin typeface="Consolas"/>
                <a:cs typeface="Consolas"/>
              </a:rPr>
              <a:t> = Create(84930, 10, 15, 20, 25);</a:t>
            </a:r>
          </a:p>
          <a:p>
            <a:r>
              <a:rPr lang="en-US" sz="1400" dirty="0">
                <a:latin typeface="Consolas"/>
                <a:cs typeface="Consolas"/>
              </a:rPr>
              <a:t>   </a:t>
            </a:r>
            <a:r>
              <a:rPr lang="en-US" sz="1400" dirty="0" smtClean="0">
                <a:latin typeface="Consolas"/>
                <a:cs typeface="Consolas"/>
              </a:rPr>
              <a:t>}</a:t>
            </a:r>
            <a:endParaRPr lang="en-US" sz="1400" dirty="0">
              <a:latin typeface="Consolas"/>
              <a:cs typeface="Consolas"/>
            </a:endParaRPr>
          </a:p>
          <a:p>
            <a:endParaRPr lang="en-US" sz="1400" dirty="0">
              <a:latin typeface="Consolas"/>
              <a:cs typeface="Consolas"/>
            </a:endParaRPr>
          </a:p>
          <a:p>
            <a:r>
              <a:rPr lang="en-US" sz="1400" dirty="0">
                <a:latin typeface="Consolas"/>
                <a:cs typeface="Consolas"/>
              </a:rPr>
              <a:t>   </a:t>
            </a:r>
            <a:r>
              <a:rPr lang="en-US" sz="1400" dirty="0" smtClean="0">
                <a:latin typeface="Consolas"/>
                <a:cs typeface="Consolas"/>
              </a:rPr>
              <a:t>private </a:t>
            </a:r>
            <a:r>
              <a:rPr lang="en-US" sz="1400" dirty="0">
                <a:latin typeface="Consolas"/>
                <a:cs typeface="Consolas"/>
              </a:rPr>
              <a:t>static </a:t>
            </a:r>
            <a:r>
              <a:rPr lang="en-US" sz="1400" dirty="0" err="1">
                <a:latin typeface="Consolas"/>
                <a:cs typeface="Consolas"/>
              </a:rPr>
              <a:t>SomeClass</a:t>
            </a:r>
            <a:r>
              <a:rPr lang="en-US" sz="1400" dirty="0">
                <a:latin typeface="Consolas"/>
                <a:cs typeface="Consolas"/>
              </a:rPr>
              <a:t> Create(</a:t>
            </a:r>
            <a:r>
              <a:rPr lang="en-US" sz="1400" dirty="0" err="1">
                <a:latin typeface="Consolas"/>
                <a:cs typeface="Consolas"/>
              </a:rPr>
              <a:t>int</a:t>
            </a:r>
            <a:r>
              <a:rPr lang="en-US" sz="1400" dirty="0">
                <a:latin typeface="Consolas"/>
                <a:cs typeface="Consolas"/>
              </a:rPr>
              <a:t> size1, </a:t>
            </a:r>
            <a:r>
              <a:rPr lang="en-US" sz="1400" dirty="0" err="1">
                <a:latin typeface="Consolas"/>
                <a:cs typeface="Consolas"/>
              </a:rPr>
              <a:t>int</a:t>
            </a:r>
            <a:r>
              <a:rPr lang="en-US" sz="1400" dirty="0">
                <a:latin typeface="Consolas"/>
                <a:cs typeface="Consolas"/>
              </a:rPr>
              <a:t> size2, </a:t>
            </a:r>
            <a:r>
              <a:rPr lang="en-US" sz="1400" dirty="0" err="1">
                <a:latin typeface="Consolas"/>
                <a:cs typeface="Consolas"/>
              </a:rPr>
              <a:t>int</a:t>
            </a:r>
            <a:r>
              <a:rPr lang="en-US" sz="1400" dirty="0">
                <a:latin typeface="Consolas"/>
                <a:cs typeface="Consolas"/>
              </a:rPr>
              <a:t> size3, </a:t>
            </a:r>
            <a:endParaRPr lang="en-US" sz="1400" dirty="0" smtClean="0">
              <a:latin typeface="Consolas"/>
              <a:cs typeface="Consolas"/>
            </a:endParaRPr>
          </a:p>
          <a:p>
            <a:r>
              <a:rPr lang="en-US" sz="1400" dirty="0">
                <a:latin typeface="Consolas"/>
                <a:cs typeface="Consolas"/>
              </a:rPr>
              <a:t>	</a:t>
            </a:r>
            <a:r>
              <a:rPr lang="en-US" sz="1400" dirty="0" smtClean="0">
                <a:latin typeface="Consolas"/>
                <a:cs typeface="Consolas"/>
              </a:rPr>
              <a:t>				</a:t>
            </a:r>
            <a:r>
              <a:rPr lang="en-US" sz="1400" dirty="0" err="1" smtClean="0">
                <a:latin typeface="Consolas"/>
                <a:cs typeface="Consolas"/>
              </a:rPr>
              <a:t>int</a:t>
            </a:r>
            <a:r>
              <a:rPr lang="en-US" sz="1400" dirty="0" smtClean="0">
                <a:latin typeface="Consolas"/>
                <a:cs typeface="Consolas"/>
              </a:rPr>
              <a:t> </a:t>
            </a:r>
            <a:r>
              <a:rPr lang="en-US" sz="1400" dirty="0">
                <a:latin typeface="Consolas"/>
                <a:cs typeface="Consolas"/>
              </a:rPr>
              <a:t>size4, </a:t>
            </a:r>
            <a:r>
              <a:rPr lang="en-US" sz="1400" dirty="0" err="1">
                <a:latin typeface="Consolas"/>
                <a:cs typeface="Consolas"/>
              </a:rPr>
              <a:t>int</a:t>
            </a:r>
            <a:r>
              <a:rPr lang="en-US" sz="1400" dirty="0">
                <a:latin typeface="Consolas"/>
                <a:cs typeface="Consolas"/>
              </a:rPr>
              <a:t> size5)</a:t>
            </a:r>
          </a:p>
          <a:p>
            <a:r>
              <a:rPr lang="en-US" sz="1400" dirty="0">
                <a:latin typeface="Consolas"/>
                <a:cs typeface="Consolas"/>
              </a:rPr>
              <a:t>   </a:t>
            </a:r>
            <a:r>
              <a:rPr lang="en-US" sz="1400" dirty="0" smtClean="0">
                <a:latin typeface="Consolas"/>
                <a:cs typeface="Consolas"/>
              </a:rPr>
              <a:t>{</a:t>
            </a:r>
            <a:endParaRPr lang="en-US" sz="1400" dirty="0">
              <a:latin typeface="Consolas"/>
              <a:cs typeface="Consolas"/>
            </a:endParaRPr>
          </a:p>
          <a:p>
            <a:r>
              <a:rPr lang="en-US" sz="1400" dirty="0">
                <a:latin typeface="Consolas"/>
                <a:cs typeface="Consolas"/>
              </a:rPr>
              <a:t>       </a:t>
            </a:r>
            <a:r>
              <a:rPr lang="en-US" sz="1400" dirty="0" err="1" smtClean="0">
                <a:latin typeface="Consolas"/>
                <a:cs typeface="Consolas"/>
              </a:rPr>
              <a:t>int</a:t>
            </a:r>
            <a:r>
              <a:rPr lang="en-US" sz="1400" dirty="0" smtClean="0">
                <a:latin typeface="Consolas"/>
                <a:cs typeface="Consolas"/>
              </a:rPr>
              <a:t> </a:t>
            </a:r>
            <a:r>
              <a:rPr lang="en-US" sz="1400" dirty="0" err="1">
                <a:latin typeface="Consolas"/>
                <a:cs typeface="Consolas"/>
              </a:rPr>
              <a:t>objSize</a:t>
            </a:r>
            <a:r>
              <a:rPr lang="en-US" sz="1400" dirty="0">
                <a:latin typeface="Consolas"/>
                <a:cs typeface="Consolas"/>
              </a:rPr>
              <a:t> = size1 + size2 + size3 + size4 + size5;</a:t>
            </a:r>
          </a:p>
          <a:p>
            <a:r>
              <a:rPr lang="en-US" sz="1400" dirty="0">
                <a:latin typeface="Consolas"/>
                <a:cs typeface="Consolas"/>
              </a:rPr>
              <a:t>       </a:t>
            </a:r>
            <a:r>
              <a:rPr lang="en-US" sz="1400" dirty="0" err="1" smtClean="0">
                <a:latin typeface="Consolas"/>
                <a:cs typeface="Consolas"/>
              </a:rPr>
              <a:t>var</a:t>
            </a:r>
            <a:r>
              <a:rPr lang="en-US" sz="1400" dirty="0" smtClean="0">
                <a:latin typeface="Consolas"/>
                <a:cs typeface="Consolas"/>
              </a:rPr>
              <a:t> </a:t>
            </a:r>
            <a:r>
              <a:rPr lang="en-US" sz="1400" dirty="0" err="1">
                <a:latin typeface="Consolas"/>
                <a:cs typeface="Consolas"/>
              </a:rPr>
              <a:t>obj</a:t>
            </a:r>
            <a:r>
              <a:rPr lang="en-US" sz="1400" dirty="0">
                <a:latin typeface="Consolas"/>
                <a:cs typeface="Consolas"/>
              </a:rPr>
              <a:t> = new </a:t>
            </a:r>
            <a:r>
              <a:rPr lang="en-US" sz="1400" dirty="0" err="1">
                <a:latin typeface="Consolas"/>
                <a:cs typeface="Consolas"/>
              </a:rPr>
              <a:t>SomeClass</a:t>
            </a:r>
            <a:r>
              <a:rPr lang="en-US" sz="1400" dirty="0">
                <a:latin typeface="Consolas"/>
                <a:cs typeface="Consolas"/>
              </a:rPr>
              <a:t>(</a:t>
            </a:r>
            <a:r>
              <a:rPr lang="en-US" sz="1400" dirty="0" err="1">
                <a:latin typeface="Consolas"/>
                <a:cs typeface="Consolas"/>
              </a:rPr>
              <a:t>objSize</a:t>
            </a:r>
            <a:r>
              <a:rPr lang="en-US" sz="1400" dirty="0">
                <a:latin typeface="Consolas"/>
                <a:cs typeface="Consolas"/>
              </a:rPr>
              <a:t>);</a:t>
            </a:r>
          </a:p>
          <a:p>
            <a:r>
              <a:rPr lang="is-IS" sz="1400" dirty="0">
                <a:latin typeface="Consolas"/>
                <a:cs typeface="Consolas"/>
              </a:rPr>
              <a:t>       </a:t>
            </a:r>
            <a:r>
              <a:rPr lang="is-IS" sz="1400" dirty="0" smtClean="0">
                <a:latin typeface="Consolas"/>
                <a:cs typeface="Consolas"/>
              </a:rPr>
              <a:t>return </a:t>
            </a:r>
            <a:r>
              <a:rPr lang="is-IS" sz="1400" dirty="0">
                <a:latin typeface="Consolas"/>
                <a:cs typeface="Consolas"/>
              </a:rPr>
              <a:t>obj;</a:t>
            </a:r>
          </a:p>
          <a:p>
            <a:r>
              <a:rPr lang="is-IS" sz="1400" dirty="0">
                <a:latin typeface="Consolas"/>
                <a:cs typeface="Consolas"/>
              </a:rPr>
              <a:t>   </a:t>
            </a:r>
            <a:r>
              <a:rPr lang="is-IS" sz="1400" dirty="0" smtClean="0">
                <a:latin typeface="Consolas"/>
                <a:cs typeface="Consolas"/>
              </a:rPr>
              <a:t>}</a:t>
            </a:r>
            <a:endParaRPr lang="is-IS" sz="1400" dirty="0">
              <a:latin typeface="Consolas"/>
              <a:cs typeface="Consolas"/>
            </a:endParaRPr>
          </a:p>
          <a:p>
            <a:r>
              <a:rPr lang="is-IS" sz="1400" dirty="0" smtClean="0">
                <a:latin typeface="Consolas"/>
                <a:cs typeface="Consolas"/>
              </a:rPr>
              <a:t>}</a:t>
            </a:r>
            <a:endParaRPr lang="ru-RU" sz="1400" dirty="0" smtClean="0">
              <a:latin typeface="Consolas"/>
              <a:cs typeface="Consolas"/>
            </a:endParaRPr>
          </a:p>
        </p:txBody>
      </p:sp>
      <p:sp>
        <p:nvSpPr>
          <p:cNvPr id="10" name="TextBox 9"/>
          <p:cNvSpPr txBox="1"/>
          <p:nvPr/>
        </p:nvSpPr>
        <p:spPr>
          <a:xfrm>
            <a:off x="4798153" y="1164224"/>
            <a:ext cx="2174954" cy="338554"/>
          </a:xfrm>
          <a:prstGeom prst="rect">
            <a:avLst/>
          </a:prstGeom>
          <a:noFill/>
        </p:spPr>
        <p:txBody>
          <a:bodyPr wrap="none" rtlCol="0">
            <a:spAutoFit/>
          </a:bodyPr>
          <a:lstStyle/>
          <a:p>
            <a:r>
              <a:rPr lang="en-US" sz="1600" b="1" dirty="0" smtClean="0">
                <a:solidFill>
                  <a:schemeClr val="tx2"/>
                </a:solidFill>
                <a:latin typeface="Lucida Handwriting"/>
                <a:cs typeface="Lucida Handwriting"/>
              </a:rPr>
              <a:t>Some small class</a:t>
            </a:r>
            <a:endParaRPr lang="en-US" sz="1600" b="1" dirty="0">
              <a:solidFill>
                <a:schemeClr val="tx2"/>
              </a:solidFill>
              <a:latin typeface="Lucida Handwriting"/>
              <a:cs typeface="Lucida Handwriting"/>
            </a:endParaRPr>
          </a:p>
        </p:txBody>
      </p:sp>
      <p:cxnSp>
        <p:nvCxnSpPr>
          <p:cNvPr id="6" name="Straight Arrow Connector 5"/>
          <p:cNvCxnSpPr>
            <a:stCxn id="10" idx="1"/>
          </p:cNvCxnSpPr>
          <p:nvPr/>
        </p:nvCxnSpPr>
        <p:spPr>
          <a:xfrm flipH="1" flipV="1">
            <a:off x="2209800" y="1252954"/>
            <a:ext cx="2588353" cy="80547"/>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364182" y="1981200"/>
            <a:ext cx="4252446" cy="338554"/>
          </a:xfrm>
          <a:prstGeom prst="rect">
            <a:avLst/>
          </a:prstGeom>
          <a:noFill/>
        </p:spPr>
        <p:txBody>
          <a:bodyPr wrap="none" rtlCol="0">
            <a:spAutoFit/>
          </a:bodyPr>
          <a:lstStyle/>
          <a:p>
            <a:r>
              <a:rPr lang="en-US" sz="1600" b="1" dirty="0" smtClean="0">
                <a:solidFill>
                  <a:schemeClr val="tx2"/>
                </a:solidFill>
                <a:latin typeface="Lucida Handwriting"/>
                <a:cs typeface="Lucida Handwriting"/>
              </a:rPr>
              <a:t>Some big object</a:t>
            </a:r>
            <a:r>
              <a:rPr lang="en-US" sz="1600" b="1" dirty="0">
                <a:solidFill>
                  <a:schemeClr val="tx2"/>
                </a:solidFill>
                <a:latin typeface="Lucida Handwriting"/>
                <a:cs typeface="Lucida Handwriting"/>
              </a:rPr>
              <a:t> </a:t>
            </a:r>
            <a:r>
              <a:rPr lang="en-US" sz="1600" b="1" dirty="0" smtClean="0">
                <a:solidFill>
                  <a:schemeClr val="tx2"/>
                </a:solidFill>
                <a:latin typeface="Lucida Handwriting"/>
                <a:cs typeface="Lucida Handwriting"/>
              </a:rPr>
              <a:t>size of 85 000 bytes </a:t>
            </a:r>
            <a:endParaRPr lang="en-US" sz="1600" b="1" dirty="0">
              <a:solidFill>
                <a:schemeClr val="tx2"/>
              </a:solidFill>
              <a:latin typeface="Lucida Handwriting"/>
              <a:cs typeface="Lucida Handwriting"/>
            </a:endParaRPr>
          </a:p>
        </p:txBody>
      </p:sp>
      <p:cxnSp>
        <p:nvCxnSpPr>
          <p:cNvPr id="15" name="Straight Arrow Connector 14"/>
          <p:cNvCxnSpPr>
            <a:stCxn id="14" idx="0"/>
          </p:cNvCxnSpPr>
          <p:nvPr/>
        </p:nvCxnSpPr>
        <p:spPr>
          <a:xfrm flipH="1" flipV="1">
            <a:off x="3503976" y="1688931"/>
            <a:ext cx="2986429" cy="292269"/>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4" idx="2"/>
          </p:cNvCxnSpPr>
          <p:nvPr/>
        </p:nvCxnSpPr>
        <p:spPr>
          <a:xfrm flipH="1">
            <a:off x="5195457" y="2319754"/>
            <a:ext cx="1294948" cy="1566446"/>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76481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7635" y="438090"/>
            <a:ext cx="9023090" cy="6267510"/>
            <a:chOff x="-19399" y="285690"/>
            <a:chExt cx="9925399" cy="6267510"/>
          </a:xfrm>
        </p:grpSpPr>
        <p:sp>
          <p:nvSpPr>
            <p:cNvPr id="5" name="Rectangle 4"/>
            <p:cNvSpPr/>
            <p:nvPr/>
          </p:nvSpPr>
          <p:spPr bwMode="auto">
            <a:xfrm>
              <a:off x="533400" y="457200"/>
              <a:ext cx="1752600" cy="6096000"/>
            </a:xfrm>
            <a:prstGeom prst="rect">
              <a:avLst/>
            </a:prstGeom>
            <a:solidFill>
              <a:srgbClr val="FFFF00"/>
            </a:solidFill>
            <a:ln w="28575"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spcAft>
                  <a:spcPts val="1000"/>
                </a:spcAft>
              </a:pPr>
              <a:r>
                <a:rPr lang="en-US" b="1" dirty="0" smtClean="0"/>
                <a:t>Previous Stack Frame</a:t>
              </a:r>
            </a:p>
          </p:txBody>
        </p:sp>
        <p:sp>
          <p:nvSpPr>
            <p:cNvPr id="6" name="Rectangle 5"/>
            <p:cNvSpPr/>
            <p:nvPr/>
          </p:nvSpPr>
          <p:spPr bwMode="auto">
            <a:xfrm>
              <a:off x="2743200" y="762000"/>
              <a:ext cx="2438400" cy="1676400"/>
            </a:xfrm>
            <a:prstGeom prst="rect">
              <a:avLst/>
            </a:prstGeom>
            <a:solidFill>
              <a:schemeClr val="tx2">
                <a:lumMod val="60000"/>
                <a:lumOff val="4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spcAft>
                  <a:spcPts val="1000"/>
                </a:spcAft>
              </a:pPr>
              <a:r>
                <a:rPr lang="en-US" b="1" dirty="0" err="1"/>
                <a:t>o</a:t>
              </a:r>
              <a:r>
                <a:rPr lang="en-US" b="1" dirty="0" err="1" smtClean="0"/>
                <a:t>bj</a:t>
              </a:r>
              <a:endParaRPr lang="en-US" b="1" dirty="0" smtClean="0"/>
            </a:p>
          </p:txBody>
        </p:sp>
        <p:sp>
          <p:nvSpPr>
            <p:cNvPr id="8" name="Rectangle 7"/>
            <p:cNvSpPr/>
            <p:nvPr/>
          </p:nvSpPr>
          <p:spPr bwMode="auto">
            <a:xfrm>
              <a:off x="2895600" y="1828800"/>
              <a:ext cx="2133600"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r>
                <a:rPr lang="en-US" b="1" dirty="0" smtClean="0"/>
                <a:t>Byte[] </a:t>
              </a:r>
              <a:r>
                <a:rPr lang="en-US" b="1" dirty="0" err="1" smtClean="0"/>
                <a:t>largeObj</a:t>
              </a:r>
              <a:endParaRPr lang="en-US" b="1" dirty="0" smtClean="0"/>
            </a:p>
          </p:txBody>
        </p:sp>
        <p:sp>
          <p:nvSpPr>
            <p:cNvPr id="9" name="Rectangle 8"/>
            <p:cNvSpPr/>
            <p:nvPr/>
          </p:nvSpPr>
          <p:spPr bwMode="auto">
            <a:xfrm>
              <a:off x="2895600" y="1219200"/>
              <a:ext cx="2133600"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r>
                <a:rPr lang="en-US" b="1" dirty="0" smtClean="0"/>
                <a:t>Type Handle</a:t>
              </a:r>
            </a:p>
          </p:txBody>
        </p:sp>
        <p:sp>
          <p:nvSpPr>
            <p:cNvPr id="12" name="TextBox 11"/>
            <p:cNvSpPr txBox="1"/>
            <p:nvPr/>
          </p:nvSpPr>
          <p:spPr>
            <a:xfrm>
              <a:off x="6349512" y="2127975"/>
              <a:ext cx="203133" cy="369332"/>
            </a:xfrm>
            <a:prstGeom prst="rect">
              <a:avLst/>
            </a:prstGeom>
            <a:noFill/>
          </p:spPr>
          <p:txBody>
            <a:bodyPr wrap="none" rtlCol="0">
              <a:spAutoFit/>
            </a:bodyPr>
            <a:lstStyle/>
            <a:p>
              <a:endParaRPr lang="en-US" dirty="0"/>
            </a:p>
          </p:txBody>
        </p:sp>
        <p:sp>
          <p:nvSpPr>
            <p:cNvPr id="13" name="Rectangle 12"/>
            <p:cNvSpPr/>
            <p:nvPr/>
          </p:nvSpPr>
          <p:spPr bwMode="auto">
            <a:xfrm>
              <a:off x="2743200" y="2819400"/>
              <a:ext cx="2438400" cy="1066800"/>
            </a:xfrm>
            <a:prstGeom prst="rect">
              <a:avLst/>
            </a:prstGeom>
            <a:solidFill>
              <a:schemeClr val="accent3">
                <a:lumMod val="75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spcAft>
                  <a:spcPts val="1000"/>
                </a:spcAft>
              </a:pPr>
              <a:r>
                <a:rPr lang="en-US" b="1" dirty="0" err="1" smtClean="0"/>
                <a:t>largeObj</a:t>
              </a:r>
              <a:endParaRPr lang="en-US" b="1" dirty="0" smtClean="0"/>
            </a:p>
          </p:txBody>
        </p:sp>
        <p:sp>
          <p:nvSpPr>
            <p:cNvPr id="14" name="Rectangle 13"/>
            <p:cNvSpPr/>
            <p:nvPr/>
          </p:nvSpPr>
          <p:spPr bwMode="auto">
            <a:xfrm>
              <a:off x="2895600" y="3276600"/>
              <a:ext cx="2133600" cy="533400"/>
            </a:xfrm>
            <a:prstGeom prst="rect">
              <a:avLst/>
            </a:prstGeom>
            <a:solidFill>
              <a:srgbClr val="C3D69B"/>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r>
                <a:rPr lang="en-US" b="1" dirty="0" smtClean="0"/>
                <a:t>Byte[] </a:t>
              </a:r>
              <a:r>
                <a:rPr lang="en-US" b="1" dirty="0" err="1" smtClean="0"/>
                <a:t>largeObj</a:t>
              </a:r>
              <a:endParaRPr lang="en-US" b="1" dirty="0" smtClean="0"/>
            </a:p>
          </p:txBody>
        </p:sp>
        <p:cxnSp>
          <p:nvCxnSpPr>
            <p:cNvPr id="16" name="Elbow Connector 15"/>
            <p:cNvCxnSpPr>
              <a:stCxn id="8" idx="3"/>
              <a:endCxn id="13" idx="3"/>
            </p:cNvCxnSpPr>
            <p:nvPr/>
          </p:nvCxnSpPr>
          <p:spPr>
            <a:xfrm>
              <a:off x="5029200" y="2095500"/>
              <a:ext cx="152400" cy="1257300"/>
            </a:xfrm>
            <a:prstGeom prst="bentConnector3">
              <a:avLst>
                <a:gd name="adj1" fmla="val 250000"/>
              </a:avLst>
            </a:prstGeom>
            <a:ln w="38100" cmpd="sng">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33400" y="1143000"/>
              <a:ext cx="1752600" cy="0"/>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33400" y="1524000"/>
              <a:ext cx="1752600" cy="0"/>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33400" y="1905000"/>
              <a:ext cx="1752600" cy="0"/>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33400" y="2286000"/>
              <a:ext cx="1752600" cy="0"/>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33400" y="2743200"/>
              <a:ext cx="1752600" cy="0"/>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33400" y="3352800"/>
              <a:ext cx="1752600" cy="0"/>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33400" y="3733800"/>
              <a:ext cx="1752600" cy="0"/>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33400" y="4343400"/>
              <a:ext cx="1752600" cy="0"/>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33400" y="4800600"/>
              <a:ext cx="1752600" cy="0"/>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3429000" y="285690"/>
              <a:ext cx="1106344" cy="369332"/>
            </a:xfrm>
            <a:prstGeom prst="rect">
              <a:avLst/>
            </a:prstGeom>
            <a:noFill/>
          </p:spPr>
          <p:txBody>
            <a:bodyPr wrap="none" rtlCol="0">
              <a:spAutoFit/>
            </a:bodyPr>
            <a:lstStyle/>
            <a:p>
              <a:r>
                <a:rPr lang="en-US" b="1" dirty="0" smtClean="0">
                  <a:latin typeface="+mn-lt"/>
                  <a:cs typeface="Andale Mono"/>
                </a:rPr>
                <a:t>GC Heap</a:t>
              </a:r>
              <a:endParaRPr lang="en-US" b="1" dirty="0">
                <a:latin typeface="+mn-lt"/>
                <a:cs typeface="Andale Mono"/>
              </a:endParaRPr>
            </a:p>
          </p:txBody>
        </p:sp>
        <p:cxnSp>
          <p:nvCxnSpPr>
            <p:cNvPr id="46" name="Straight Connector 45"/>
            <p:cNvCxnSpPr/>
            <p:nvPr/>
          </p:nvCxnSpPr>
          <p:spPr>
            <a:xfrm>
              <a:off x="2286000" y="4038600"/>
              <a:ext cx="228600" cy="0"/>
            </a:xfrm>
            <a:prstGeom prst="line">
              <a:avLst/>
            </a:prstGeom>
            <a:ln w="38100" cmpd="sng">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2514600" y="1295400"/>
              <a:ext cx="0" cy="2743200"/>
            </a:xfrm>
            <a:prstGeom prst="line">
              <a:avLst/>
            </a:prstGeom>
            <a:ln w="38100" cmpd="sng">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2514600" y="1295400"/>
              <a:ext cx="381000" cy="0"/>
            </a:xfrm>
            <a:prstGeom prst="straightConnector1">
              <a:avLst/>
            </a:prstGeom>
            <a:ln w="38100" cmpd="sng">
              <a:solidFill>
                <a:srgbClr val="000090"/>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bwMode="auto">
            <a:xfrm>
              <a:off x="5867400" y="762000"/>
              <a:ext cx="4038600" cy="1524000"/>
            </a:xfrm>
            <a:prstGeom prst="rect">
              <a:avLst/>
            </a:prstGeom>
            <a:solidFill>
              <a:schemeClr val="accent4">
                <a:lumMod val="60000"/>
                <a:lumOff val="4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spcAft>
                  <a:spcPts val="1000"/>
                </a:spcAft>
              </a:pPr>
              <a:r>
                <a:rPr lang="en-US" b="1" dirty="0" err="1" smtClean="0"/>
                <a:t>DefaultDomain</a:t>
              </a:r>
              <a:r>
                <a:rPr lang="en-US" b="1" dirty="0" smtClean="0"/>
                <a:t> </a:t>
              </a:r>
              <a:r>
                <a:rPr lang="en-US" b="1" dirty="0" err="1" smtClean="0"/>
                <a:t>LoaderHeap</a:t>
              </a:r>
              <a:endParaRPr lang="en-US" b="1" dirty="0" smtClean="0"/>
            </a:p>
          </p:txBody>
        </p:sp>
        <p:sp>
          <p:nvSpPr>
            <p:cNvPr id="62" name="Rectangle 61"/>
            <p:cNvSpPr/>
            <p:nvPr/>
          </p:nvSpPr>
          <p:spPr bwMode="auto">
            <a:xfrm>
              <a:off x="6019800" y="1447800"/>
              <a:ext cx="1676400" cy="685800"/>
            </a:xfrm>
            <a:prstGeom prst="rect">
              <a:avLst/>
            </a:prstGeom>
            <a:solidFill>
              <a:schemeClr val="accent4">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r>
                <a:rPr lang="en-US" b="1" dirty="0" err="1" smtClean="0"/>
                <a:t>SomeClass</a:t>
              </a:r>
              <a:r>
                <a:rPr lang="en-US" b="1" dirty="0" smtClean="0"/>
                <a:t> </a:t>
              </a:r>
              <a:r>
                <a:rPr lang="en-US" b="1" dirty="0" err="1" smtClean="0"/>
                <a:t>MethodTable</a:t>
              </a:r>
              <a:endParaRPr lang="en-US" b="1" dirty="0" smtClean="0"/>
            </a:p>
          </p:txBody>
        </p:sp>
        <p:sp>
          <p:nvSpPr>
            <p:cNvPr id="73" name="Rectangle 72"/>
            <p:cNvSpPr/>
            <p:nvPr/>
          </p:nvSpPr>
          <p:spPr bwMode="auto">
            <a:xfrm>
              <a:off x="8077200" y="1447800"/>
              <a:ext cx="1676400" cy="685800"/>
            </a:xfrm>
            <a:prstGeom prst="rect">
              <a:avLst/>
            </a:prstGeom>
            <a:solidFill>
              <a:schemeClr val="accent4">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r>
                <a:rPr lang="en-US" b="1" dirty="0" err="1" smtClean="0"/>
                <a:t>SomeClass</a:t>
              </a:r>
              <a:r>
                <a:rPr lang="en-US" b="1" dirty="0" smtClean="0"/>
                <a:t> </a:t>
              </a:r>
              <a:r>
                <a:rPr lang="en-US" b="1" dirty="0" err="1" smtClean="0"/>
                <a:t>EEClass</a:t>
              </a:r>
              <a:endParaRPr lang="en-US" b="1" dirty="0" smtClean="0"/>
            </a:p>
          </p:txBody>
        </p:sp>
        <p:cxnSp>
          <p:nvCxnSpPr>
            <p:cNvPr id="78" name="Elbow Connector 77"/>
            <p:cNvCxnSpPr>
              <a:stCxn id="9" idx="3"/>
              <a:endCxn id="62" idx="1"/>
            </p:cNvCxnSpPr>
            <p:nvPr/>
          </p:nvCxnSpPr>
          <p:spPr>
            <a:xfrm>
              <a:off x="5029200" y="1485900"/>
              <a:ext cx="990600" cy="304800"/>
            </a:xfrm>
            <a:prstGeom prst="bentConnector3">
              <a:avLst/>
            </a:prstGeom>
            <a:ln w="38100" cmpd="sng">
              <a:solidFill>
                <a:srgbClr val="000090"/>
              </a:solidFill>
              <a:tailEnd type="arrow"/>
            </a:ln>
            <a:effectLst/>
          </p:spPr>
          <p:style>
            <a:lnRef idx="2">
              <a:schemeClr val="accent1"/>
            </a:lnRef>
            <a:fillRef idx="0">
              <a:schemeClr val="accent1"/>
            </a:fillRef>
            <a:effectRef idx="1">
              <a:schemeClr val="accent1"/>
            </a:effectRef>
            <a:fontRef idx="minor">
              <a:schemeClr val="tx1"/>
            </a:fontRef>
          </p:style>
        </p:cxnSp>
        <p:sp>
          <p:nvSpPr>
            <p:cNvPr id="80" name="Rectangle 79"/>
            <p:cNvSpPr/>
            <p:nvPr/>
          </p:nvSpPr>
          <p:spPr bwMode="auto">
            <a:xfrm>
              <a:off x="5867400" y="2971800"/>
              <a:ext cx="4038600" cy="1600200"/>
            </a:xfrm>
            <a:prstGeom prst="rect">
              <a:avLst/>
            </a:prstGeom>
            <a:solidFill>
              <a:schemeClr val="accent2">
                <a:lumMod val="75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spcAft>
                  <a:spcPts val="1000"/>
                </a:spcAft>
              </a:pPr>
              <a:r>
                <a:rPr lang="en-US" b="1" dirty="0" err="1" smtClean="0"/>
                <a:t>DefaultDomain</a:t>
              </a:r>
              <a:r>
                <a:rPr lang="en-US" b="1" dirty="0"/>
                <a:t> </a:t>
              </a:r>
              <a:r>
                <a:rPr lang="en-US" b="1" dirty="0" smtClean="0"/>
                <a:t>Process Heap</a:t>
              </a:r>
            </a:p>
          </p:txBody>
        </p:sp>
        <p:sp>
          <p:nvSpPr>
            <p:cNvPr id="81" name="Rectangle 80"/>
            <p:cNvSpPr/>
            <p:nvPr/>
          </p:nvSpPr>
          <p:spPr bwMode="auto">
            <a:xfrm>
              <a:off x="6019800" y="3733800"/>
              <a:ext cx="1775459" cy="685800"/>
            </a:xfrm>
            <a:prstGeom prst="rect">
              <a:avLst/>
            </a:prstGeom>
            <a:solidFill>
              <a:schemeClr val="accent2">
                <a:lumMod val="40000"/>
                <a:lumOff val="6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r>
                <a:rPr lang="ru-RU" b="1" dirty="0" smtClean="0"/>
                <a:t>Модуль </a:t>
              </a:r>
              <a:r>
                <a:rPr lang="en-US" b="1" dirty="0" err="1" smtClean="0"/>
                <a:t>SomeProgram</a:t>
              </a:r>
              <a:endParaRPr lang="ru-RU" b="1" dirty="0" smtClean="0"/>
            </a:p>
          </p:txBody>
        </p:sp>
        <p:sp>
          <p:nvSpPr>
            <p:cNvPr id="82" name="Rectangle 81"/>
            <p:cNvSpPr/>
            <p:nvPr/>
          </p:nvSpPr>
          <p:spPr bwMode="auto">
            <a:xfrm>
              <a:off x="8077201" y="3733800"/>
              <a:ext cx="1813559" cy="685800"/>
            </a:xfrm>
            <a:prstGeom prst="rect">
              <a:avLst/>
            </a:prstGeom>
            <a:solidFill>
              <a:schemeClr val="accent2">
                <a:lumMod val="40000"/>
                <a:lumOff val="6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r>
                <a:rPr lang="ru-RU" b="1" dirty="0" smtClean="0"/>
                <a:t>Сборка </a:t>
              </a:r>
              <a:r>
                <a:rPr lang="en-US" b="1" dirty="0" err="1" smtClean="0"/>
                <a:t>SomeProgram</a:t>
              </a:r>
              <a:endParaRPr lang="en-US" b="1" dirty="0" smtClean="0"/>
            </a:p>
          </p:txBody>
        </p:sp>
        <p:cxnSp>
          <p:nvCxnSpPr>
            <p:cNvPr id="86" name="Straight Connector 85"/>
            <p:cNvCxnSpPr/>
            <p:nvPr/>
          </p:nvCxnSpPr>
          <p:spPr>
            <a:xfrm flipH="1">
              <a:off x="5638800" y="2133600"/>
              <a:ext cx="228600" cy="0"/>
            </a:xfrm>
            <a:prstGeom prst="line">
              <a:avLst/>
            </a:prstGeom>
            <a:ln w="38100" cmpd="sng">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88" name="Elbow Connector 87"/>
            <p:cNvCxnSpPr>
              <a:endCxn id="81" idx="1"/>
            </p:cNvCxnSpPr>
            <p:nvPr/>
          </p:nvCxnSpPr>
          <p:spPr>
            <a:xfrm rot="16200000" flipH="1">
              <a:off x="4857750" y="2914650"/>
              <a:ext cx="1943100" cy="381000"/>
            </a:xfrm>
            <a:prstGeom prst="bentConnector2">
              <a:avLst/>
            </a:prstGeom>
            <a:ln w="38100" cmpd="sng">
              <a:solidFill>
                <a:srgbClr val="00009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81" idx="3"/>
              <a:endCxn id="82" idx="1"/>
            </p:cNvCxnSpPr>
            <p:nvPr/>
          </p:nvCxnSpPr>
          <p:spPr>
            <a:xfrm>
              <a:off x="7795260" y="4076700"/>
              <a:ext cx="281941" cy="0"/>
            </a:xfrm>
            <a:prstGeom prst="straightConnector1">
              <a:avLst/>
            </a:prstGeom>
            <a:ln w="38100" cmpd="sng">
              <a:solidFill>
                <a:srgbClr val="000090"/>
              </a:solidFill>
              <a:tailEnd type="arrow"/>
            </a:ln>
            <a:effectLst/>
          </p:spPr>
          <p:style>
            <a:lnRef idx="2">
              <a:schemeClr val="accent1"/>
            </a:lnRef>
            <a:fillRef idx="0">
              <a:schemeClr val="accent1"/>
            </a:fillRef>
            <a:effectRef idx="1">
              <a:schemeClr val="accent1"/>
            </a:effectRef>
            <a:fontRef idx="minor">
              <a:schemeClr val="tx1"/>
            </a:fontRef>
          </p:style>
        </p:cxnSp>
        <p:sp>
          <p:nvSpPr>
            <p:cNvPr id="91" name="Rectangle 90"/>
            <p:cNvSpPr/>
            <p:nvPr/>
          </p:nvSpPr>
          <p:spPr bwMode="auto">
            <a:xfrm>
              <a:off x="5867400" y="4953000"/>
              <a:ext cx="4038600" cy="1600200"/>
            </a:xfrm>
            <a:prstGeom prst="rect">
              <a:avLst/>
            </a:prstGeom>
            <a:solidFill>
              <a:schemeClr val="accent6">
                <a:lumMod val="75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spcAft>
                  <a:spcPts val="1000"/>
                </a:spcAft>
              </a:pPr>
              <a:r>
                <a:rPr lang="en-US" b="1" dirty="0" err="1" smtClean="0"/>
                <a:t>SharedDomain</a:t>
              </a:r>
              <a:r>
                <a:rPr lang="en-US" b="1" dirty="0"/>
                <a:t> </a:t>
              </a:r>
              <a:r>
                <a:rPr lang="en-US" b="1" dirty="0" err="1"/>
                <a:t>LoaderHeap</a:t>
              </a:r>
              <a:endParaRPr lang="en-US" b="1" dirty="0" smtClean="0"/>
            </a:p>
          </p:txBody>
        </p:sp>
        <p:sp>
          <p:nvSpPr>
            <p:cNvPr id="92" name="Rectangle 91"/>
            <p:cNvSpPr/>
            <p:nvPr/>
          </p:nvSpPr>
          <p:spPr bwMode="auto">
            <a:xfrm>
              <a:off x="6019800" y="5715000"/>
              <a:ext cx="1691639" cy="685800"/>
            </a:xfrm>
            <a:prstGeom prst="rect">
              <a:avLst/>
            </a:prstGeom>
            <a:solidFill>
              <a:schemeClr val="accent6">
                <a:lumMod val="40000"/>
                <a:lumOff val="6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r>
                <a:rPr lang="en-US" b="1" dirty="0"/>
                <a:t>Byte[</a:t>
              </a:r>
              <a:r>
                <a:rPr lang="en-US" b="1" dirty="0" smtClean="0"/>
                <a:t>] </a:t>
              </a:r>
              <a:r>
                <a:rPr lang="en-US" b="1" dirty="0" err="1" smtClean="0"/>
                <a:t>MethodTable</a:t>
              </a:r>
              <a:endParaRPr lang="en-US" b="1" dirty="0" smtClean="0"/>
            </a:p>
          </p:txBody>
        </p:sp>
        <p:sp>
          <p:nvSpPr>
            <p:cNvPr id="93" name="Rectangle 92"/>
            <p:cNvSpPr/>
            <p:nvPr/>
          </p:nvSpPr>
          <p:spPr bwMode="auto">
            <a:xfrm>
              <a:off x="8077200" y="5715000"/>
              <a:ext cx="1676400" cy="685800"/>
            </a:xfrm>
            <a:prstGeom prst="rect">
              <a:avLst/>
            </a:prstGeom>
            <a:solidFill>
              <a:schemeClr val="accent6">
                <a:lumMod val="40000"/>
                <a:lumOff val="6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r>
                <a:rPr lang="en-US" b="1" dirty="0" smtClean="0"/>
                <a:t>Array </a:t>
              </a:r>
              <a:r>
                <a:rPr lang="en-US" b="1" dirty="0" err="1" smtClean="0"/>
                <a:t>EEClass</a:t>
              </a:r>
              <a:endParaRPr lang="en-US" b="1" dirty="0" smtClean="0"/>
            </a:p>
          </p:txBody>
        </p:sp>
        <p:cxnSp>
          <p:nvCxnSpPr>
            <p:cNvPr id="97" name="Straight Arrow Connector 96"/>
            <p:cNvCxnSpPr>
              <a:stCxn id="92" idx="3"/>
              <a:endCxn id="93" idx="1"/>
            </p:cNvCxnSpPr>
            <p:nvPr/>
          </p:nvCxnSpPr>
          <p:spPr>
            <a:xfrm>
              <a:off x="7711440" y="6057900"/>
              <a:ext cx="365761" cy="0"/>
            </a:xfrm>
            <a:prstGeom prst="straightConnector1">
              <a:avLst/>
            </a:prstGeom>
            <a:ln w="38100" cmpd="sng">
              <a:solidFill>
                <a:srgbClr val="000090"/>
              </a:solidFill>
              <a:tailEnd type="arrow"/>
            </a:ln>
            <a:effectLst/>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a:off x="880636" y="1143000"/>
              <a:ext cx="1126800" cy="369332"/>
            </a:xfrm>
            <a:prstGeom prst="rect">
              <a:avLst/>
            </a:prstGeom>
            <a:noFill/>
          </p:spPr>
          <p:txBody>
            <a:bodyPr wrap="none" rtlCol="0">
              <a:spAutoFit/>
            </a:bodyPr>
            <a:lstStyle/>
            <a:p>
              <a:r>
                <a:rPr lang="en-US" b="1" dirty="0" smtClean="0">
                  <a:latin typeface="+mn-lt"/>
                  <a:cs typeface="Andale Mono"/>
                </a:rPr>
                <a:t>Size3=15</a:t>
              </a:r>
              <a:endParaRPr lang="en-US" b="1" dirty="0">
                <a:latin typeface="+mn-lt"/>
                <a:cs typeface="Andale Mono"/>
              </a:endParaRPr>
            </a:p>
          </p:txBody>
        </p:sp>
        <p:sp>
          <p:nvSpPr>
            <p:cNvPr id="114" name="TextBox 113"/>
            <p:cNvSpPr txBox="1"/>
            <p:nvPr/>
          </p:nvSpPr>
          <p:spPr>
            <a:xfrm>
              <a:off x="880636" y="1524000"/>
              <a:ext cx="1126800" cy="369332"/>
            </a:xfrm>
            <a:prstGeom prst="rect">
              <a:avLst/>
            </a:prstGeom>
            <a:noFill/>
          </p:spPr>
          <p:txBody>
            <a:bodyPr wrap="none" rtlCol="0">
              <a:spAutoFit/>
            </a:bodyPr>
            <a:lstStyle/>
            <a:p>
              <a:r>
                <a:rPr lang="en-US" b="1" dirty="0" smtClean="0">
                  <a:latin typeface="+mn-lt"/>
                  <a:cs typeface="Andale Mono"/>
                </a:rPr>
                <a:t>Size</a:t>
              </a:r>
              <a:r>
                <a:rPr lang="ru-RU" b="1" dirty="0" smtClean="0">
                  <a:latin typeface="+mn-lt"/>
                  <a:cs typeface="Andale Mono"/>
                </a:rPr>
                <a:t>4</a:t>
              </a:r>
              <a:r>
                <a:rPr lang="en-US" b="1" dirty="0" smtClean="0">
                  <a:latin typeface="+mn-lt"/>
                  <a:cs typeface="Andale Mono"/>
                </a:rPr>
                <a:t>=20</a:t>
              </a:r>
              <a:endParaRPr lang="en-US" b="1" dirty="0">
                <a:latin typeface="+mn-lt"/>
                <a:cs typeface="Andale Mono"/>
              </a:endParaRPr>
            </a:p>
          </p:txBody>
        </p:sp>
        <p:sp>
          <p:nvSpPr>
            <p:cNvPr id="115" name="TextBox 114"/>
            <p:cNvSpPr txBox="1"/>
            <p:nvPr/>
          </p:nvSpPr>
          <p:spPr>
            <a:xfrm>
              <a:off x="880636" y="1905000"/>
              <a:ext cx="1126800" cy="369332"/>
            </a:xfrm>
            <a:prstGeom prst="rect">
              <a:avLst/>
            </a:prstGeom>
            <a:noFill/>
          </p:spPr>
          <p:txBody>
            <a:bodyPr wrap="none" rtlCol="0">
              <a:spAutoFit/>
            </a:bodyPr>
            <a:lstStyle/>
            <a:p>
              <a:r>
                <a:rPr lang="en-US" b="1" dirty="0" smtClean="0">
                  <a:latin typeface="+mn-lt"/>
                  <a:cs typeface="Andale Mono"/>
                </a:rPr>
                <a:t>Size</a:t>
              </a:r>
              <a:r>
                <a:rPr lang="ru-RU" b="1" dirty="0" smtClean="0">
                  <a:latin typeface="+mn-lt"/>
                  <a:cs typeface="Andale Mono"/>
                </a:rPr>
                <a:t>5</a:t>
              </a:r>
              <a:r>
                <a:rPr lang="en-US" b="1" dirty="0" smtClean="0">
                  <a:latin typeface="+mn-lt"/>
                  <a:cs typeface="Andale Mono"/>
                </a:rPr>
                <a:t>=25</a:t>
              </a:r>
              <a:endParaRPr lang="en-US" b="1" dirty="0">
                <a:latin typeface="+mn-lt"/>
                <a:cs typeface="Andale Mono"/>
              </a:endParaRPr>
            </a:p>
          </p:txBody>
        </p:sp>
        <p:sp>
          <p:nvSpPr>
            <p:cNvPr id="116" name="TextBox 115"/>
            <p:cNvSpPr txBox="1"/>
            <p:nvPr/>
          </p:nvSpPr>
          <p:spPr>
            <a:xfrm>
              <a:off x="533401" y="2286000"/>
              <a:ext cx="1897379" cy="381000"/>
            </a:xfrm>
            <a:prstGeom prst="rect">
              <a:avLst/>
            </a:prstGeom>
            <a:noFill/>
          </p:spPr>
          <p:txBody>
            <a:bodyPr wrap="square" rtlCol="0">
              <a:spAutoFit/>
            </a:bodyPr>
            <a:lstStyle/>
            <a:p>
              <a:r>
                <a:rPr lang="en-US" b="1" dirty="0" smtClean="0">
                  <a:latin typeface="+mn-lt"/>
                  <a:cs typeface="Andale Mono"/>
                </a:rPr>
                <a:t>Return address</a:t>
              </a:r>
              <a:endParaRPr lang="en-US" b="1" dirty="0">
                <a:latin typeface="+mn-lt"/>
                <a:cs typeface="Andale Mono"/>
              </a:endParaRPr>
            </a:p>
          </p:txBody>
        </p:sp>
        <p:cxnSp>
          <p:nvCxnSpPr>
            <p:cNvPr id="120" name="Straight Arrow Connector 119"/>
            <p:cNvCxnSpPr>
              <a:stCxn id="62" idx="3"/>
              <a:endCxn id="73" idx="1"/>
            </p:cNvCxnSpPr>
            <p:nvPr/>
          </p:nvCxnSpPr>
          <p:spPr>
            <a:xfrm>
              <a:off x="7696200" y="1790700"/>
              <a:ext cx="381000" cy="0"/>
            </a:xfrm>
            <a:prstGeom prst="straightConnector1">
              <a:avLst/>
            </a:prstGeom>
            <a:ln w="38100" cmpd="sng">
              <a:solidFill>
                <a:srgbClr val="000090"/>
              </a:solidFill>
              <a:tailEnd type="arrow"/>
            </a:ln>
            <a:effectLst/>
          </p:spPr>
          <p:style>
            <a:lnRef idx="2">
              <a:schemeClr val="accent1"/>
            </a:lnRef>
            <a:fillRef idx="0">
              <a:schemeClr val="accent1"/>
            </a:fillRef>
            <a:effectRef idx="1">
              <a:schemeClr val="accent1"/>
            </a:effectRef>
            <a:fontRef idx="minor">
              <a:schemeClr val="tx1"/>
            </a:fontRef>
          </p:style>
        </p:cxnSp>
        <p:sp>
          <p:nvSpPr>
            <p:cNvPr id="124" name="TextBox 123"/>
            <p:cNvSpPr txBox="1"/>
            <p:nvPr/>
          </p:nvSpPr>
          <p:spPr>
            <a:xfrm>
              <a:off x="533400" y="2706469"/>
              <a:ext cx="1752600" cy="646331"/>
            </a:xfrm>
            <a:prstGeom prst="rect">
              <a:avLst/>
            </a:prstGeom>
            <a:noFill/>
          </p:spPr>
          <p:txBody>
            <a:bodyPr wrap="square" rtlCol="0">
              <a:spAutoFit/>
            </a:bodyPr>
            <a:lstStyle/>
            <a:p>
              <a:pPr algn="ctr"/>
              <a:r>
                <a:rPr lang="en-US" b="1" dirty="0" smtClean="0">
                  <a:latin typeface="+mn-lt"/>
                  <a:cs typeface="Andale Mono"/>
                </a:rPr>
                <a:t>Previous Frame Address </a:t>
              </a:r>
              <a:endParaRPr lang="en-US" b="1" dirty="0">
                <a:latin typeface="+mn-lt"/>
                <a:cs typeface="Andale Mono"/>
              </a:endParaRPr>
            </a:p>
          </p:txBody>
        </p:sp>
        <p:sp>
          <p:nvSpPr>
            <p:cNvPr id="125" name="TextBox 124"/>
            <p:cNvSpPr txBox="1"/>
            <p:nvPr/>
          </p:nvSpPr>
          <p:spPr>
            <a:xfrm>
              <a:off x="754380" y="3352800"/>
              <a:ext cx="1508760" cy="369332"/>
            </a:xfrm>
            <a:prstGeom prst="rect">
              <a:avLst/>
            </a:prstGeom>
            <a:noFill/>
          </p:spPr>
          <p:txBody>
            <a:bodyPr wrap="square" rtlCol="0">
              <a:spAutoFit/>
            </a:bodyPr>
            <a:lstStyle/>
            <a:p>
              <a:r>
                <a:rPr lang="en-US" b="1" dirty="0" err="1">
                  <a:latin typeface="+mn-lt"/>
                  <a:cs typeface="Andale Mono"/>
                </a:rPr>
                <a:t>i</a:t>
              </a:r>
              <a:r>
                <a:rPr lang="en-US" b="1" dirty="0" err="1" smtClean="0">
                  <a:latin typeface="+mn-lt"/>
                  <a:cs typeface="Andale Mono"/>
                </a:rPr>
                <a:t>nt</a:t>
              </a:r>
              <a:r>
                <a:rPr lang="en-US" b="1" dirty="0" smtClean="0">
                  <a:latin typeface="+mn-lt"/>
                  <a:cs typeface="Andale Mono"/>
                </a:rPr>
                <a:t> </a:t>
              </a:r>
              <a:r>
                <a:rPr lang="en-US" b="1" dirty="0" err="1" smtClean="0">
                  <a:latin typeface="+mn-lt"/>
                  <a:cs typeface="Andale Mono"/>
                </a:rPr>
                <a:t>objSize</a:t>
              </a:r>
              <a:endParaRPr lang="en-US" b="1" dirty="0">
                <a:latin typeface="+mn-lt"/>
                <a:cs typeface="Andale Mono"/>
              </a:endParaRPr>
            </a:p>
          </p:txBody>
        </p:sp>
        <p:sp>
          <p:nvSpPr>
            <p:cNvPr id="126" name="TextBox 125"/>
            <p:cNvSpPr txBox="1"/>
            <p:nvPr/>
          </p:nvSpPr>
          <p:spPr>
            <a:xfrm>
              <a:off x="609600" y="3810000"/>
              <a:ext cx="1752600" cy="369332"/>
            </a:xfrm>
            <a:prstGeom prst="rect">
              <a:avLst/>
            </a:prstGeom>
            <a:noFill/>
          </p:spPr>
          <p:txBody>
            <a:bodyPr wrap="square" rtlCol="0">
              <a:spAutoFit/>
            </a:bodyPr>
            <a:lstStyle/>
            <a:p>
              <a:r>
                <a:rPr lang="en-US" b="1" dirty="0" err="1" smtClean="0">
                  <a:latin typeface="+mn-lt"/>
                  <a:cs typeface="Andale Mono"/>
                </a:rPr>
                <a:t>SomeClass</a:t>
              </a:r>
              <a:r>
                <a:rPr lang="en-US" b="1" dirty="0" smtClean="0">
                  <a:latin typeface="+mn-lt"/>
                  <a:cs typeface="Andale Mono"/>
                </a:rPr>
                <a:t> </a:t>
              </a:r>
              <a:r>
                <a:rPr lang="en-US" b="1" dirty="0" err="1">
                  <a:latin typeface="+mn-lt"/>
                  <a:cs typeface="Andale Mono"/>
                </a:rPr>
                <a:t>o</a:t>
              </a:r>
              <a:r>
                <a:rPr lang="en-US" b="1" dirty="0" err="1" smtClean="0">
                  <a:latin typeface="+mn-lt"/>
                  <a:cs typeface="Andale Mono"/>
                </a:rPr>
                <a:t>bj</a:t>
              </a:r>
              <a:endParaRPr lang="en-US" b="1" dirty="0">
                <a:latin typeface="+mn-lt"/>
                <a:cs typeface="Andale Mono"/>
              </a:endParaRPr>
            </a:p>
          </p:txBody>
        </p:sp>
        <p:sp>
          <p:nvSpPr>
            <p:cNvPr id="128" name="TextBox 127"/>
            <p:cNvSpPr txBox="1"/>
            <p:nvPr/>
          </p:nvSpPr>
          <p:spPr>
            <a:xfrm>
              <a:off x="533400" y="5105400"/>
              <a:ext cx="1752600" cy="923330"/>
            </a:xfrm>
            <a:prstGeom prst="rect">
              <a:avLst/>
            </a:prstGeom>
            <a:noFill/>
          </p:spPr>
          <p:txBody>
            <a:bodyPr wrap="square" rtlCol="0">
              <a:spAutoFit/>
            </a:bodyPr>
            <a:lstStyle/>
            <a:p>
              <a:pPr algn="ctr"/>
              <a:r>
                <a:rPr lang="en-US" b="1" dirty="0" smtClean="0">
                  <a:latin typeface="+mn-lt"/>
                  <a:cs typeface="Andale Mono"/>
                </a:rPr>
                <a:t>Free space for additional function calls</a:t>
              </a:r>
              <a:endParaRPr lang="en-US" b="1" dirty="0">
                <a:latin typeface="+mn-lt"/>
                <a:cs typeface="Andale Mono"/>
              </a:endParaRPr>
            </a:p>
          </p:txBody>
        </p:sp>
        <p:cxnSp>
          <p:nvCxnSpPr>
            <p:cNvPr id="130" name="Straight Arrow Connector 129"/>
            <p:cNvCxnSpPr/>
            <p:nvPr/>
          </p:nvCxnSpPr>
          <p:spPr>
            <a:xfrm>
              <a:off x="381000" y="457200"/>
              <a:ext cx="0" cy="6096000"/>
            </a:xfrm>
            <a:prstGeom prst="straightConnector1">
              <a:avLst/>
            </a:prstGeom>
            <a:ln w="38100" cmpd="sng">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19399" y="2364779"/>
              <a:ext cx="507832" cy="1902421"/>
            </a:xfrm>
            <a:prstGeom prst="rect">
              <a:avLst/>
            </a:prstGeom>
            <a:noFill/>
          </p:spPr>
          <p:txBody>
            <a:bodyPr vert="vert270" wrap="square" rtlCol="0">
              <a:spAutoFit/>
            </a:bodyPr>
            <a:lstStyle/>
            <a:p>
              <a:pPr algn="ctr"/>
              <a:r>
                <a:rPr lang="en-US" b="1" dirty="0" smtClean="0">
                  <a:latin typeface="+mn-lt"/>
                  <a:cs typeface="Andale Mono"/>
                </a:rPr>
                <a:t>Growth</a:t>
              </a:r>
              <a:endParaRPr lang="en-US" b="1" dirty="0">
                <a:latin typeface="+mn-lt"/>
                <a:cs typeface="Andale Mono"/>
              </a:endParaRPr>
            </a:p>
          </p:txBody>
        </p:sp>
        <p:cxnSp>
          <p:nvCxnSpPr>
            <p:cNvPr id="149" name="Elbow Connector 148"/>
            <p:cNvCxnSpPr>
              <a:stCxn id="13" idx="2"/>
            </p:cNvCxnSpPr>
            <p:nvPr/>
          </p:nvCxnSpPr>
          <p:spPr>
            <a:xfrm rot="16200000" flipH="1">
              <a:off x="4419600" y="3429000"/>
              <a:ext cx="1371600" cy="2286000"/>
            </a:xfrm>
            <a:prstGeom prst="bentConnector2">
              <a:avLst/>
            </a:prstGeom>
            <a:ln w="38100" cmpd="sng">
              <a:solidFill>
                <a:srgbClr val="000090"/>
              </a:solidFill>
              <a:tailEnd type="arrow"/>
            </a:ln>
          </p:spPr>
          <p:style>
            <a:lnRef idx="2">
              <a:schemeClr val="accent1"/>
            </a:lnRef>
            <a:fillRef idx="0">
              <a:schemeClr val="accent1"/>
            </a:fillRef>
            <a:effectRef idx="1">
              <a:schemeClr val="accent1"/>
            </a:effectRef>
            <a:fontRef idx="minor">
              <a:schemeClr val="tx1"/>
            </a:fontRef>
          </p:style>
        </p:cxnSp>
      </p:grpSp>
      <p:sp>
        <p:nvSpPr>
          <p:cNvPr id="51" name="Title 1"/>
          <p:cNvSpPr>
            <a:spLocks noGrp="1"/>
          </p:cNvSpPr>
          <p:nvPr>
            <p:ph type="title"/>
          </p:nvPr>
        </p:nvSpPr>
        <p:spPr>
          <a:xfrm>
            <a:off x="226953" y="179344"/>
            <a:ext cx="8639955" cy="354057"/>
          </a:xfrm>
        </p:spPr>
        <p:txBody>
          <a:bodyPr/>
          <a:lstStyle/>
          <a:p>
            <a:r>
              <a:rPr lang="en-US" dirty="0" err="1" smtClean="0"/>
              <a:t>Основы</a:t>
            </a:r>
            <a:r>
              <a:rPr lang="en-US" dirty="0" smtClean="0"/>
              <a:t> </a:t>
            </a:r>
            <a:r>
              <a:rPr lang="en-US" dirty="0" err="1" smtClean="0"/>
              <a:t>устройства</a:t>
            </a:r>
            <a:r>
              <a:rPr lang="en-US" dirty="0" smtClean="0"/>
              <a:t> </a:t>
            </a:r>
            <a:r>
              <a:rPr lang="en-US" dirty="0" err="1" smtClean="0"/>
              <a:t>типов</a:t>
            </a:r>
            <a:r>
              <a:rPr lang="en-US" dirty="0" smtClean="0"/>
              <a:t> </a:t>
            </a:r>
            <a:endParaRPr lang="en-US" dirty="0"/>
          </a:p>
        </p:txBody>
      </p:sp>
      <p:sp>
        <p:nvSpPr>
          <p:cNvPr id="54" name="TextBox 53"/>
          <p:cNvSpPr txBox="1"/>
          <p:nvPr/>
        </p:nvSpPr>
        <p:spPr>
          <a:xfrm>
            <a:off x="2216728" y="5715000"/>
            <a:ext cx="2675091" cy="584776"/>
          </a:xfrm>
          <a:prstGeom prst="rect">
            <a:avLst/>
          </a:prstGeom>
          <a:noFill/>
        </p:spPr>
        <p:txBody>
          <a:bodyPr wrap="none" rtlCol="0">
            <a:spAutoFit/>
          </a:bodyPr>
          <a:lstStyle/>
          <a:p>
            <a:r>
              <a:rPr lang="en-US" sz="1600" b="1" dirty="0" smtClean="0">
                <a:solidFill>
                  <a:schemeClr val="tx2"/>
                </a:solidFill>
                <a:latin typeface="Lucida Handwriting"/>
                <a:cs typeface="Lucida Handwriting"/>
              </a:rPr>
              <a:t>Snapshot </a:t>
            </a:r>
            <a:r>
              <a:rPr lang="en-US" sz="1600" b="1" dirty="0">
                <a:solidFill>
                  <a:schemeClr val="tx2"/>
                </a:solidFill>
                <a:latin typeface="Lucida Handwriting"/>
                <a:cs typeface="Lucida Handwriting"/>
              </a:rPr>
              <a:t>of a typical </a:t>
            </a:r>
            <a:endParaRPr lang="en-US" sz="1600" b="1" dirty="0" smtClean="0">
              <a:solidFill>
                <a:schemeClr val="tx2"/>
              </a:solidFill>
              <a:latin typeface="Lucida Handwriting"/>
              <a:cs typeface="Lucida Handwriting"/>
            </a:endParaRPr>
          </a:p>
          <a:p>
            <a:r>
              <a:rPr lang="en-US" sz="1600" b="1" dirty="0" err="1" smtClean="0">
                <a:solidFill>
                  <a:schemeClr val="tx2"/>
                </a:solidFill>
                <a:latin typeface="Lucida Handwriting"/>
                <a:cs typeface="Lucida Handwriting"/>
              </a:rPr>
              <a:t>fastcall</a:t>
            </a:r>
            <a:r>
              <a:rPr lang="en-US" sz="1600" b="1" dirty="0" smtClean="0">
                <a:solidFill>
                  <a:schemeClr val="tx2"/>
                </a:solidFill>
                <a:latin typeface="Lucida Handwriting"/>
                <a:cs typeface="Lucida Handwriting"/>
              </a:rPr>
              <a:t> </a:t>
            </a:r>
            <a:r>
              <a:rPr lang="en-US" sz="1600" b="1" dirty="0">
                <a:solidFill>
                  <a:schemeClr val="tx2"/>
                </a:solidFill>
                <a:latin typeface="Lucida Handwriting"/>
                <a:cs typeface="Lucida Handwriting"/>
              </a:rPr>
              <a:t>stack frame</a:t>
            </a:r>
          </a:p>
        </p:txBody>
      </p:sp>
      <p:cxnSp>
        <p:nvCxnSpPr>
          <p:cNvPr id="55" name="Straight Arrow Connector 54"/>
          <p:cNvCxnSpPr>
            <a:stCxn id="54" idx="0"/>
          </p:cNvCxnSpPr>
          <p:nvPr/>
        </p:nvCxnSpPr>
        <p:spPr>
          <a:xfrm flipH="1" flipV="1">
            <a:off x="2286000" y="4331732"/>
            <a:ext cx="1268274" cy="1383268"/>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0354527" y="564517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6555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53" y="179344"/>
            <a:ext cx="8639955" cy="354057"/>
          </a:xfrm>
        </p:spPr>
        <p:txBody>
          <a:bodyPr/>
          <a:lstStyle/>
          <a:p>
            <a:r>
              <a:rPr lang="ru-RU" dirty="0" smtClean="0"/>
              <a:t>Экземпляр объекта</a:t>
            </a:r>
            <a:endParaRPr lang="en-US" dirty="0"/>
          </a:p>
        </p:txBody>
      </p:sp>
      <p:grpSp>
        <p:nvGrpSpPr>
          <p:cNvPr id="43" name="Group 42"/>
          <p:cNvGrpSpPr/>
          <p:nvPr/>
        </p:nvGrpSpPr>
        <p:grpSpPr>
          <a:xfrm>
            <a:off x="277091" y="838200"/>
            <a:ext cx="8451273" cy="5715000"/>
            <a:chOff x="304800" y="838200"/>
            <a:chExt cx="9296400" cy="5715000"/>
          </a:xfrm>
        </p:grpSpPr>
        <p:sp>
          <p:nvSpPr>
            <p:cNvPr id="10" name="Flowchart: Document 3"/>
            <p:cNvSpPr/>
            <p:nvPr/>
          </p:nvSpPr>
          <p:spPr bwMode="auto">
            <a:xfrm>
              <a:off x="304800" y="838200"/>
              <a:ext cx="9296400" cy="5715000"/>
            </a:xfrm>
            <a:prstGeom prst="flowChartDocument">
              <a:avLst/>
            </a:prstGeom>
            <a:solidFill>
              <a:schemeClr val="bg1"/>
            </a:solidFill>
            <a:ln>
              <a:solidFill>
                <a:schemeClr val="tx2"/>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smtClean="0">
                <a:latin typeface="Consolas"/>
                <a:cs typeface="Consolas"/>
              </a:endParaRPr>
            </a:p>
            <a:p>
              <a:endParaRPr lang="en-US" sz="1600" dirty="0" smtClean="0">
                <a:latin typeface="Consolas"/>
                <a:cs typeface="Consolas"/>
              </a:endParaRPr>
            </a:p>
            <a:p>
              <a:endParaRPr lang="en-US" sz="1600" dirty="0" smtClean="0">
                <a:latin typeface="Consolas"/>
                <a:cs typeface="Consolas"/>
              </a:endParaRPr>
            </a:p>
            <a:p>
              <a:r>
                <a:rPr lang="en-US" sz="1600" dirty="0" smtClean="0">
                  <a:latin typeface="Consolas"/>
                  <a:cs typeface="Consolas"/>
                </a:rPr>
                <a:t>public </a:t>
              </a:r>
              <a:r>
                <a:rPr lang="en-US" sz="1600" dirty="0">
                  <a:latin typeface="Consolas"/>
                  <a:cs typeface="Consolas"/>
                </a:rPr>
                <a:t>class Employee</a:t>
              </a:r>
            </a:p>
            <a:p>
              <a:r>
                <a:rPr lang="en-US" sz="1600" dirty="0" smtClean="0">
                  <a:latin typeface="Consolas"/>
                  <a:cs typeface="Consolas"/>
                </a:rPr>
                <a:t>{</a:t>
              </a:r>
              <a:endParaRPr lang="en-US" sz="1600" dirty="0">
                <a:latin typeface="Consolas"/>
                <a:cs typeface="Consolas"/>
              </a:endParaRPr>
            </a:p>
            <a:p>
              <a:r>
                <a:rPr lang="en-US" sz="1600" dirty="0" smtClean="0">
                  <a:latin typeface="Consolas"/>
                  <a:cs typeface="Consolas"/>
                </a:rPr>
                <a:t>    </a:t>
              </a:r>
              <a:r>
                <a:rPr lang="en-US" sz="1600" dirty="0">
                  <a:latin typeface="Consolas"/>
                  <a:cs typeface="Consolas"/>
                </a:rPr>
                <a:t>private </a:t>
              </a:r>
              <a:r>
                <a:rPr lang="en-US" sz="1600" dirty="0" err="1">
                  <a:latin typeface="Consolas"/>
                  <a:cs typeface="Consolas"/>
                </a:rPr>
                <a:t>int</a:t>
              </a:r>
              <a:r>
                <a:rPr lang="en-US" sz="1600" dirty="0">
                  <a:latin typeface="Consolas"/>
                  <a:cs typeface="Consolas"/>
                </a:rPr>
                <a:t> id;</a:t>
              </a:r>
            </a:p>
            <a:p>
              <a:r>
                <a:rPr lang="en-US" sz="1600" dirty="0" smtClean="0">
                  <a:latin typeface="Consolas"/>
                  <a:cs typeface="Consolas"/>
                </a:rPr>
                <a:t>    </a:t>
              </a:r>
              <a:r>
                <a:rPr lang="en-US" sz="1600" dirty="0">
                  <a:latin typeface="Consolas"/>
                  <a:cs typeface="Consolas"/>
                </a:rPr>
                <a:t>private string name;</a:t>
              </a:r>
            </a:p>
            <a:p>
              <a:r>
                <a:rPr lang="en-US" sz="1600" dirty="0" smtClean="0">
                  <a:latin typeface="Consolas"/>
                  <a:cs typeface="Consolas"/>
                </a:rPr>
                <a:t>    </a:t>
              </a:r>
              <a:r>
                <a:rPr lang="en-US" sz="1600" dirty="0">
                  <a:latin typeface="Consolas"/>
                  <a:cs typeface="Consolas"/>
                </a:rPr>
                <a:t>private static </a:t>
              </a:r>
              <a:r>
                <a:rPr lang="en-US" sz="1600" dirty="0" err="1">
                  <a:latin typeface="Consolas"/>
                  <a:cs typeface="Consolas"/>
                </a:rPr>
                <a:t>CompanyPolicy</a:t>
              </a:r>
              <a:r>
                <a:rPr lang="en-US" sz="1600" dirty="0">
                  <a:latin typeface="Consolas"/>
                  <a:cs typeface="Consolas"/>
                </a:rPr>
                <a:t> policy</a:t>
              </a:r>
              <a:r>
                <a:rPr lang="en-US" sz="1600" dirty="0" smtClean="0">
                  <a:latin typeface="Consolas"/>
                  <a:cs typeface="Consolas"/>
                </a:rPr>
                <a:t>;</a:t>
              </a:r>
            </a:p>
            <a:p>
              <a:endParaRPr lang="en-US" sz="1600" dirty="0">
                <a:latin typeface="Consolas"/>
                <a:cs typeface="Consolas"/>
              </a:endParaRPr>
            </a:p>
            <a:p>
              <a:r>
                <a:rPr lang="en-US" sz="1600" dirty="0" smtClean="0">
                  <a:latin typeface="Consolas"/>
                  <a:cs typeface="Consolas"/>
                </a:rPr>
                <a:t>    </a:t>
              </a:r>
              <a:r>
                <a:rPr lang="en-US" sz="1600" dirty="0">
                  <a:latin typeface="Consolas"/>
                  <a:cs typeface="Consolas"/>
                </a:rPr>
                <a:t>public virtual void Work()</a:t>
              </a:r>
            </a:p>
            <a:p>
              <a:r>
                <a:rPr lang="en-US" sz="1600" dirty="0" smtClean="0">
                  <a:latin typeface="Consolas"/>
                  <a:cs typeface="Consolas"/>
                </a:rPr>
                <a:t>    </a:t>
              </a:r>
              <a:r>
                <a:rPr lang="en-US" sz="1600" dirty="0">
                  <a:latin typeface="Consolas"/>
                  <a:cs typeface="Consolas"/>
                </a:rPr>
                <a:t>{</a:t>
              </a:r>
            </a:p>
            <a:p>
              <a:r>
                <a:rPr lang="it-IT" sz="1600" dirty="0" smtClean="0">
                  <a:latin typeface="Consolas"/>
                  <a:cs typeface="Consolas"/>
                </a:rPr>
                <a:t>        </a:t>
              </a:r>
              <a:r>
                <a:rPr lang="it-IT" sz="1600" dirty="0" err="1">
                  <a:latin typeface="Consolas"/>
                  <a:cs typeface="Consolas"/>
                </a:rPr>
                <a:t>Console.WriteLine</a:t>
              </a:r>
              <a:r>
                <a:rPr lang="it-IT" sz="1600" dirty="0">
                  <a:latin typeface="Consolas"/>
                  <a:cs typeface="Consolas"/>
                </a:rPr>
                <a:t>("</a:t>
              </a:r>
              <a:r>
                <a:rPr lang="it-IT" sz="1600" dirty="0" err="1">
                  <a:latin typeface="Consolas"/>
                  <a:cs typeface="Consolas"/>
                </a:rPr>
                <a:t>Zzzz</a:t>
              </a:r>
              <a:r>
                <a:rPr lang="it-IT" sz="1600" dirty="0">
                  <a:latin typeface="Consolas"/>
                  <a:cs typeface="Consolas"/>
                </a:rPr>
                <a:t>...");</a:t>
              </a:r>
            </a:p>
            <a:p>
              <a:r>
                <a:rPr lang="it-IT" sz="1600" dirty="0" smtClean="0">
                  <a:latin typeface="Consolas"/>
                  <a:cs typeface="Consolas"/>
                </a:rPr>
                <a:t>    }</a:t>
              </a:r>
            </a:p>
            <a:p>
              <a:endParaRPr lang="it-IT" sz="1600" dirty="0">
                <a:latin typeface="Consolas"/>
                <a:cs typeface="Consolas"/>
              </a:endParaRPr>
            </a:p>
            <a:p>
              <a:r>
                <a:rPr lang="it-IT" sz="1600" dirty="0" smtClean="0">
                  <a:latin typeface="Consolas"/>
                  <a:cs typeface="Consolas"/>
                </a:rPr>
                <a:t>    </a:t>
              </a:r>
              <a:r>
                <a:rPr lang="it-IT" sz="1600" dirty="0">
                  <a:latin typeface="Consolas"/>
                  <a:cs typeface="Consolas"/>
                </a:rPr>
                <a:t>public </a:t>
              </a:r>
              <a:r>
                <a:rPr lang="it-IT" sz="1600" dirty="0" err="1">
                  <a:latin typeface="Consolas"/>
                  <a:cs typeface="Consolas"/>
                </a:rPr>
                <a:t>void</a:t>
              </a:r>
              <a:r>
                <a:rPr lang="it-IT" sz="1600" dirty="0">
                  <a:latin typeface="Consolas"/>
                  <a:cs typeface="Consolas"/>
                </a:rPr>
                <a:t> </a:t>
              </a:r>
              <a:r>
                <a:rPr lang="it-IT" sz="1600" dirty="0" err="1">
                  <a:latin typeface="Consolas"/>
                  <a:cs typeface="Consolas"/>
                </a:rPr>
                <a:t>TakeVacation</a:t>
              </a:r>
              <a:r>
                <a:rPr lang="it-IT" sz="1600" dirty="0">
                  <a:latin typeface="Consolas"/>
                  <a:cs typeface="Consolas"/>
                </a:rPr>
                <a:t>(</a:t>
              </a:r>
              <a:r>
                <a:rPr lang="it-IT" sz="1600" dirty="0" err="1">
                  <a:latin typeface="Consolas"/>
                  <a:cs typeface="Consolas"/>
                </a:rPr>
                <a:t>int</a:t>
              </a:r>
              <a:r>
                <a:rPr lang="it-IT" sz="1600" dirty="0">
                  <a:latin typeface="Consolas"/>
                  <a:cs typeface="Consolas"/>
                </a:rPr>
                <a:t> </a:t>
              </a:r>
              <a:r>
                <a:rPr lang="it-IT" sz="1600" dirty="0" err="1">
                  <a:latin typeface="Consolas"/>
                  <a:cs typeface="Consolas"/>
                </a:rPr>
                <a:t>days</a:t>
              </a:r>
              <a:r>
                <a:rPr lang="it-IT" sz="1600" dirty="0">
                  <a:latin typeface="Consolas"/>
                  <a:cs typeface="Consolas"/>
                </a:rPr>
                <a:t>)</a:t>
              </a:r>
            </a:p>
            <a:p>
              <a:r>
                <a:rPr lang="ru-RU" sz="1600" dirty="0" smtClean="0">
                  <a:latin typeface="Consolas"/>
                  <a:cs typeface="Consolas"/>
                </a:rPr>
                <a:t> </a:t>
              </a:r>
              <a:r>
                <a:rPr lang="it-IT" sz="1600" dirty="0" smtClean="0">
                  <a:latin typeface="Consolas"/>
                  <a:cs typeface="Consolas"/>
                </a:rPr>
                <a:t>   </a:t>
              </a:r>
              <a:r>
                <a:rPr lang="it-IT" sz="1600" dirty="0">
                  <a:latin typeface="Consolas"/>
                  <a:cs typeface="Consolas"/>
                </a:rPr>
                <a:t>{</a:t>
              </a:r>
            </a:p>
            <a:p>
              <a:r>
                <a:rPr lang="it-IT" sz="1600" dirty="0">
                  <a:latin typeface="Consolas"/>
                  <a:cs typeface="Consolas"/>
                </a:rPr>
                <a:t> </a:t>
              </a:r>
              <a:r>
                <a:rPr lang="it-IT" sz="1600" dirty="0" smtClean="0">
                  <a:latin typeface="Consolas"/>
                  <a:cs typeface="Consolas"/>
                </a:rPr>
                <a:t>       </a:t>
              </a:r>
              <a:r>
                <a:rPr lang="it-IT" sz="1600" dirty="0" err="1">
                  <a:latin typeface="Consolas"/>
                  <a:cs typeface="Consolas"/>
                </a:rPr>
                <a:t>Console.WriteLine</a:t>
              </a:r>
              <a:r>
                <a:rPr lang="it-IT" sz="1600" dirty="0" smtClean="0">
                  <a:latin typeface="Consolas"/>
                  <a:cs typeface="Consolas"/>
                </a:rPr>
                <a:t>("</a:t>
              </a:r>
              <a:r>
                <a:rPr lang="it-IT" sz="1600" dirty="0" err="1">
                  <a:latin typeface="Consolas"/>
                  <a:cs typeface="Consolas"/>
                </a:rPr>
                <a:t>Zzzz</a:t>
              </a:r>
              <a:r>
                <a:rPr lang="it-IT" sz="1600" dirty="0">
                  <a:latin typeface="Consolas"/>
                  <a:cs typeface="Consolas"/>
                </a:rPr>
                <a:t>..</a:t>
              </a:r>
              <a:r>
                <a:rPr lang="it-IT" sz="1600" dirty="0" smtClean="0">
                  <a:latin typeface="Consolas"/>
                  <a:cs typeface="Consolas"/>
                </a:rPr>
                <a:t>.")</a:t>
              </a:r>
              <a:r>
                <a:rPr lang="it-IT" sz="1600" dirty="0">
                  <a:latin typeface="Consolas"/>
                  <a:cs typeface="Consolas"/>
                </a:rPr>
                <a:t>;</a:t>
              </a:r>
            </a:p>
            <a:p>
              <a:r>
                <a:rPr lang="it-IT" sz="1600" dirty="0">
                  <a:latin typeface="Consolas"/>
                  <a:cs typeface="Consolas"/>
                </a:rPr>
                <a:t> </a:t>
              </a:r>
              <a:r>
                <a:rPr lang="it-IT" sz="1600" dirty="0" smtClean="0">
                  <a:latin typeface="Consolas"/>
                  <a:cs typeface="Consolas"/>
                </a:rPr>
                <a:t>   }</a:t>
              </a:r>
            </a:p>
            <a:p>
              <a:endParaRPr lang="it-IT" sz="1600" dirty="0">
                <a:latin typeface="Consolas"/>
                <a:cs typeface="Consolas"/>
              </a:endParaRPr>
            </a:p>
            <a:p>
              <a:r>
                <a:rPr lang="it-IT" sz="1600" dirty="0">
                  <a:latin typeface="Consolas"/>
                  <a:cs typeface="Consolas"/>
                </a:rPr>
                <a:t> </a:t>
              </a:r>
              <a:r>
                <a:rPr lang="it-IT" sz="1600" dirty="0" smtClean="0">
                  <a:latin typeface="Consolas"/>
                  <a:cs typeface="Consolas"/>
                </a:rPr>
                <a:t>   </a:t>
              </a:r>
              <a:r>
                <a:rPr lang="it-IT" sz="1600" dirty="0">
                  <a:latin typeface="Consolas"/>
                  <a:cs typeface="Consolas"/>
                </a:rPr>
                <a:t>public </a:t>
              </a:r>
              <a:r>
                <a:rPr lang="it-IT" sz="1600" dirty="0" err="1">
                  <a:latin typeface="Consolas"/>
                  <a:cs typeface="Consolas"/>
                </a:rPr>
                <a:t>static</a:t>
              </a:r>
              <a:r>
                <a:rPr lang="it-IT" sz="1600" dirty="0">
                  <a:latin typeface="Consolas"/>
                  <a:cs typeface="Consolas"/>
                </a:rPr>
                <a:t> </a:t>
              </a:r>
              <a:r>
                <a:rPr lang="it-IT" sz="1600" dirty="0" err="1">
                  <a:latin typeface="Consolas"/>
                  <a:cs typeface="Consolas"/>
                </a:rPr>
                <a:t>void</a:t>
              </a:r>
              <a:r>
                <a:rPr lang="it-IT" sz="1600" dirty="0">
                  <a:latin typeface="Consolas"/>
                  <a:cs typeface="Consolas"/>
                </a:rPr>
                <a:t> </a:t>
              </a:r>
              <a:r>
                <a:rPr lang="it-IT" sz="1600" dirty="0" err="1">
                  <a:latin typeface="Consolas"/>
                  <a:cs typeface="Consolas"/>
                </a:rPr>
                <a:t>SetCompanyPolicy</a:t>
              </a:r>
              <a:r>
                <a:rPr lang="it-IT" sz="1600" dirty="0">
                  <a:latin typeface="Consolas"/>
                  <a:cs typeface="Consolas"/>
                </a:rPr>
                <a:t>(</a:t>
              </a:r>
              <a:r>
                <a:rPr lang="it-IT" sz="1600" dirty="0" err="1">
                  <a:latin typeface="Consolas"/>
                  <a:cs typeface="Consolas"/>
                </a:rPr>
                <a:t>CompanyPolicy</a:t>
              </a:r>
              <a:r>
                <a:rPr lang="it-IT" sz="1600" dirty="0">
                  <a:latin typeface="Consolas"/>
                  <a:cs typeface="Consolas"/>
                </a:rPr>
                <a:t> </a:t>
              </a:r>
              <a:r>
                <a:rPr lang="it-IT" sz="1600" dirty="0" err="1" smtClean="0">
                  <a:latin typeface="Consolas"/>
                  <a:cs typeface="Consolas"/>
                </a:rPr>
                <a:t>plc</a:t>
              </a:r>
              <a:r>
                <a:rPr lang="it-IT" sz="1600" dirty="0" smtClean="0">
                  <a:latin typeface="Consolas"/>
                  <a:cs typeface="Consolas"/>
                </a:rPr>
                <a:t>)</a:t>
              </a:r>
              <a:endParaRPr lang="it-IT" sz="1600" dirty="0">
                <a:latin typeface="Consolas"/>
                <a:cs typeface="Consolas"/>
              </a:endParaRPr>
            </a:p>
            <a:p>
              <a:r>
                <a:rPr lang="it-IT" sz="1600" dirty="0">
                  <a:latin typeface="Consolas"/>
                  <a:cs typeface="Consolas"/>
                </a:rPr>
                <a:t> </a:t>
              </a:r>
              <a:r>
                <a:rPr lang="it-IT" sz="1600" dirty="0" smtClean="0">
                  <a:latin typeface="Consolas"/>
                  <a:cs typeface="Consolas"/>
                </a:rPr>
                <a:t>   </a:t>
              </a:r>
              <a:r>
                <a:rPr lang="it-IT" sz="1600" dirty="0">
                  <a:latin typeface="Consolas"/>
                  <a:cs typeface="Consolas"/>
                </a:rPr>
                <a:t>{</a:t>
              </a:r>
            </a:p>
            <a:p>
              <a:r>
                <a:rPr lang="pl-PL" sz="1600" dirty="0">
                  <a:latin typeface="Consolas"/>
                  <a:cs typeface="Consolas"/>
                </a:rPr>
                <a:t> </a:t>
              </a:r>
              <a:r>
                <a:rPr lang="pl-PL" sz="1600" dirty="0" smtClean="0">
                  <a:latin typeface="Consolas"/>
                  <a:cs typeface="Consolas"/>
                </a:rPr>
                <a:t>       </a:t>
              </a:r>
              <a:r>
                <a:rPr lang="pl-PL" sz="1600" dirty="0">
                  <a:latin typeface="Consolas"/>
                  <a:cs typeface="Consolas"/>
                </a:rPr>
                <a:t>policy = </a:t>
              </a:r>
              <a:r>
                <a:rPr lang="pl-PL" sz="1600" dirty="0" err="1" smtClean="0">
                  <a:latin typeface="Consolas"/>
                  <a:cs typeface="Consolas"/>
                </a:rPr>
                <a:t>plc</a:t>
              </a:r>
              <a:r>
                <a:rPr lang="pl-PL" sz="1600" dirty="0" smtClean="0">
                  <a:latin typeface="Consolas"/>
                  <a:cs typeface="Consolas"/>
                </a:rPr>
                <a:t>;</a:t>
              </a:r>
              <a:endParaRPr lang="pl-PL" sz="1600" dirty="0">
                <a:latin typeface="Consolas"/>
                <a:cs typeface="Consolas"/>
              </a:endParaRPr>
            </a:p>
            <a:p>
              <a:r>
                <a:rPr lang="pl-PL" sz="1600" dirty="0" smtClean="0">
                  <a:latin typeface="Consolas"/>
                  <a:cs typeface="Consolas"/>
                </a:rPr>
                <a:t>    </a:t>
              </a:r>
              <a:r>
                <a:rPr lang="pl-PL" sz="1600" dirty="0">
                  <a:latin typeface="Consolas"/>
                  <a:cs typeface="Consolas"/>
                </a:rPr>
                <a:t>}</a:t>
              </a:r>
            </a:p>
            <a:p>
              <a:r>
                <a:rPr lang="pl-PL" sz="1600" dirty="0" smtClean="0">
                  <a:latin typeface="Consolas"/>
                  <a:cs typeface="Consolas"/>
                </a:rPr>
                <a:t>}</a:t>
              </a:r>
              <a:endParaRPr lang="en-US" sz="1600" dirty="0">
                <a:latin typeface="Consolas"/>
                <a:cs typeface="Consolas"/>
              </a:endParaRPr>
            </a:p>
          </p:txBody>
        </p:sp>
        <p:sp>
          <p:nvSpPr>
            <p:cNvPr id="6" name="TextBox 5"/>
            <p:cNvSpPr txBox="1"/>
            <p:nvPr/>
          </p:nvSpPr>
          <p:spPr>
            <a:xfrm>
              <a:off x="6454140" y="1143000"/>
              <a:ext cx="2166747" cy="338554"/>
            </a:xfrm>
            <a:prstGeom prst="rect">
              <a:avLst/>
            </a:prstGeom>
            <a:noFill/>
          </p:spPr>
          <p:txBody>
            <a:bodyPr wrap="none" rtlCol="0">
              <a:spAutoFit/>
            </a:bodyPr>
            <a:lstStyle/>
            <a:p>
              <a:r>
                <a:rPr lang="en-US" sz="1600" b="1" dirty="0" smtClean="0">
                  <a:solidFill>
                    <a:schemeClr val="tx2"/>
                  </a:solidFill>
                  <a:latin typeface="Lucida Handwriting"/>
                  <a:cs typeface="Lucida Handwriting"/>
                </a:rPr>
                <a:t>Instance fields</a:t>
              </a:r>
              <a:endParaRPr lang="en-US" sz="1600" b="1" dirty="0">
                <a:solidFill>
                  <a:schemeClr val="tx2"/>
                </a:solidFill>
                <a:latin typeface="Lucida Handwriting"/>
                <a:cs typeface="Lucida Handwriting"/>
              </a:endParaRPr>
            </a:p>
          </p:txBody>
        </p:sp>
        <p:cxnSp>
          <p:nvCxnSpPr>
            <p:cNvPr id="7" name="Straight Arrow Connector 6"/>
            <p:cNvCxnSpPr>
              <a:stCxn id="6" idx="1"/>
            </p:cNvCxnSpPr>
            <p:nvPr/>
          </p:nvCxnSpPr>
          <p:spPr>
            <a:xfrm flipH="1">
              <a:off x="2948940" y="1312277"/>
              <a:ext cx="3505199" cy="211723"/>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543800" y="1828800"/>
              <a:ext cx="1687128" cy="338554"/>
            </a:xfrm>
            <a:prstGeom prst="rect">
              <a:avLst/>
            </a:prstGeom>
            <a:noFill/>
          </p:spPr>
          <p:txBody>
            <a:bodyPr wrap="none" rtlCol="0">
              <a:spAutoFit/>
            </a:bodyPr>
            <a:lstStyle/>
            <a:p>
              <a:r>
                <a:rPr lang="en-US" sz="1600" b="1" dirty="0" smtClean="0">
                  <a:solidFill>
                    <a:schemeClr val="tx2"/>
                  </a:solidFill>
                  <a:latin typeface="Lucida Handwriting"/>
                  <a:cs typeface="Lucida Handwriting"/>
                </a:rPr>
                <a:t>Static field</a:t>
              </a:r>
              <a:endParaRPr lang="en-US" sz="1600" b="1" dirty="0">
                <a:solidFill>
                  <a:schemeClr val="tx2"/>
                </a:solidFill>
                <a:latin typeface="Lucida Handwriting"/>
                <a:cs typeface="Lucida Handwriting"/>
              </a:endParaRPr>
            </a:p>
          </p:txBody>
        </p:sp>
        <p:cxnSp>
          <p:nvCxnSpPr>
            <p:cNvPr id="12" name="Straight Arrow Connector 11"/>
            <p:cNvCxnSpPr>
              <a:stCxn id="11" idx="1"/>
            </p:cNvCxnSpPr>
            <p:nvPr/>
          </p:nvCxnSpPr>
          <p:spPr>
            <a:xfrm flipH="1">
              <a:off x="5334001" y="1998077"/>
              <a:ext cx="2209799" cy="59323"/>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1"/>
            </p:cNvCxnSpPr>
            <p:nvPr/>
          </p:nvCxnSpPr>
          <p:spPr>
            <a:xfrm flipH="1">
              <a:off x="3482340" y="1312277"/>
              <a:ext cx="2971800" cy="440323"/>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286500" y="2362200"/>
              <a:ext cx="3200400" cy="584776"/>
            </a:xfrm>
            <a:prstGeom prst="rect">
              <a:avLst/>
            </a:prstGeom>
            <a:noFill/>
          </p:spPr>
          <p:txBody>
            <a:bodyPr wrap="square" rtlCol="0">
              <a:spAutoFit/>
            </a:bodyPr>
            <a:lstStyle/>
            <a:p>
              <a:r>
                <a:rPr lang="en-US" sz="1600" b="1" dirty="0" smtClean="0">
                  <a:solidFill>
                    <a:schemeClr val="tx2"/>
                  </a:solidFill>
                  <a:latin typeface="Lucida Handwriting"/>
                  <a:cs typeface="Lucida Handwriting"/>
                </a:rPr>
                <a:t>Instance  virtual  method</a:t>
              </a:r>
              <a:endParaRPr lang="en-US" sz="1600" b="1" dirty="0">
                <a:solidFill>
                  <a:schemeClr val="tx2"/>
                </a:solidFill>
                <a:latin typeface="Lucida Handwriting"/>
                <a:cs typeface="Lucida Handwriting"/>
              </a:endParaRPr>
            </a:p>
          </p:txBody>
        </p:sp>
        <p:cxnSp>
          <p:nvCxnSpPr>
            <p:cNvPr id="25" name="Straight Arrow Connector 24"/>
            <p:cNvCxnSpPr>
              <a:stCxn id="24" idx="1"/>
            </p:cNvCxnSpPr>
            <p:nvPr/>
          </p:nvCxnSpPr>
          <p:spPr>
            <a:xfrm flipH="1" flipV="1">
              <a:off x="4152900" y="2514603"/>
              <a:ext cx="2133600" cy="139985"/>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537960" y="3505200"/>
              <a:ext cx="2286000" cy="584776"/>
            </a:xfrm>
            <a:prstGeom prst="rect">
              <a:avLst/>
            </a:prstGeom>
            <a:noFill/>
          </p:spPr>
          <p:txBody>
            <a:bodyPr wrap="square" rtlCol="0">
              <a:spAutoFit/>
            </a:bodyPr>
            <a:lstStyle/>
            <a:p>
              <a:r>
                <a:rPr lang="en-US" sz="1600" b="1" dirty="0" smtClean="0">
                  <a:solidFill>
                    <a:schemeClr val="tx2"/>
                  </a:solidFill>
                  <a:latin typeface="Lucida Handwriting"/>
                  <a:cs typeface="Lucida Handwriting"/>
                </a:rPr>
                <a:t>Instance  method</a:t>
              </a:r>
              <a:endParaRPr lang="en-US" sz="1600" b="1" dirty="0">
                <a:solidFill>
                  <a:schemeClr val="tx2"/>
                </a:solidFill>
                <a:latin typeface="Lucida Handwriting"/>
                <a:cs typeface="Lucida Handwriting"/>
              </a:endParaRPr>
            </a:p>
          </p:txBody>
        </p:sp>
        <p:cxnSp>
          <p:nvCxnSpPr>
            <p:cNvPr id="32" name="Straight Arrow Connector 31"/>
            <p:cNvCxnSpPr>
              <a:stCxn id="31" idx="1"/>
            </p:cNvCxnSpPr>
            <p:nvPr/>
          </p:nvCxnSpPr>
          <p:spPr>
            <a:xfrm flipH="1">
              <a:off x="5166361" y="3797588"/>
              <a:ext cx="1371599" cy="12412"/>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7543800" y="4114800"/>
              <a:ext cx="1914753" cy="584776"/>
            </a:xfrm>
            <a:prstGeom prst="rect">
              <a:avLst/>
            </a:prstGeom>
            <a:noFill/>
          </p:spPr>
          <p:txBody>
            <a:bodyPr wrap="square" rtlCol="0">
              <a:spAutoFit/>
            </a:bodyPr>
            <a:lstStyle/>
            <a:p>
              <a:r>
                <a:rPr lang="en-US" sz="1600" b="1" dirty="0" smtClean="0">
                  <a:solidFill>
                    <a:schemeClr val="tx2"/>
                  </a:solidFill>
                  <a:latin typeface="Lucida Handwriting"/>
                  <a:cs typeface="Lucida Handwriting"/>
                </a:rPr>
                <a:t>Static method</a:t>
              </a:r>
              <a:endParaRPr lang="en-US" sz="1600" b="1" dirty="0">
                <a:solidFill>
                  <a:schemeClr val="tx2"/>
                </a:solidFill>
                <a:latin typeface="Lucida Handwriting"/>
                <a:cs typeface="Lucida Handwriting"/>
              </a:endParaRPr>
            </a:p>
          </p:txBody>
        </p:sp>
        <p:cxnSp>
          <p:nvCxnSpPr>
            <p:cNvPr id="36" name="Straight Arrow Connector 35"/>
            <p:cNvCxnSpPr>
              <a:stCxn id="35" idx="1"/>
            </p:cNvCxnSpPr>
            <p:nvPr/>
          </p:nvCxnSpPr>
          <p:spPr>
            <a:xfrm flipH="1">
              <a:off x="5181601" y="4407188"/>
              <a:ext cx="2362198" cy="376535"/>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556499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364668" y="712367"/>
            <a:ext cx="8487693" cy="5941563"/>
            <a:chOff x="401135" y="712366"/>
            <a:chExt cx="9336462" cy="5941563"/>
          </a:xfrm>
        </p:grpSpPr>
        <p:grpSp>
          <p:nvGrpSpPr>
            <p:cNvPr id="37" name="Group 36"/>
            <p:cNvGrpSpPr/>
            <p:nvPr/>
          </p:nvGrpSpPr>
          <p:grpSpPr>
            <a:xfrm>
              <a:off x="402635" y="712366"/>
              <a:ext cx="9334962" cy="3402434"/>
              <a:chOff x="282729" y="609600"/>
              <a:chExt cx="9334962" cy="3402434"/>
            </a:xfrm>
          </p:grpSpPr>
          <p:grpSp>
            <p:nvGrpSpPr>
              <p:cNvPr id="66" name="Group 65"/>
              <p:cNvGrpSpPr/>
              <p:nvPr/>
            </p:nvGrpSpPr>
            <p:grpSpPr>
              <a:xfrm>
                <a:off x="1066800" y="609600"/>
                <a:ext cx="8550891" cy="3276600"/>
                <a:chOff x="838200" y="381000"/>
                <a:chExt cx="8550891" cy="3276600"/>
              </a:xfrm>
            </p:grpSpPr>
            <p:sp>
              <p:nvSpPr>
                <p:cNvPr id="6" name="Rectangle 5"/>
                <p:cNvSpPr/>
                <p:nvPr/>
              </p:nvSpPr>
              <p:spPr bwMode="auto">
                <a:xfrm>
                  <a:off x="3214236" y="762000"/>
                  <a:ext cx="2590800" cy="2895600"/>
                </a:xfrm>
                <a:prstGeom prst="rect">
                  <a:avLst/>
                </a:prstGeom>
                <a:solidFill>
                  <a:schemeClr val="tx2">
                    <a:lumMod val="60000"/>
                    <a:lumOff val="4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spcAft>
                      <a:spcPts val="1000"/>
                    </a:spcAft>
                  </a:pPr>
                  <a:endParaRPr lang="en-US" b="1" dirty="0" smtClean="0"/>
                </a:p>
              </p:txBody>
            </p:sp>
            <p:sp>
              <p:nvSpPr>
                <p:cNvPr id="8" name="Rectangle 7"/>
                <p:cNvSpPr/>
                <p:nvPr/>
              </p:nvSpPr>
              <p:spPr bwMode="auto">
                <a:xfrm>
                  <a:off x="3366636" y="1600200"/>
                  <a:ext cx="2286000"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smtClean="0"/>
                    <a:t>Type Handle </a:t>
                  </a:r>
                  <a:endParaRPr lang="en-US" b="1" dirty="0"/>
                </a:p>
              </p:txBody>
            </p:sp>
            <p:sp>
              <p:nvSpPr>
                <p:cNvPr id="9" name="Rectangle 8"/>
                <p:cNvSpPr/>
                <p:nvPr/>
              </p:nvSpPr>
              <p:spPr bwMode="auto">
                <a:xfrm>
                  <a:off x="3366636" y="914400"/>
                  <a:ext cx="2286000"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smtClean="0"/>
                    <a:t>Sync Block Index</a:t>
                  </a:r>
                  <a:endParaRPr lang="en-US" b="1" dirty="0"/>
                </a:p>
              </p:txBody>
            </p:sp>
            <p:sp>
              <p:nvSpPr>
                <p:cNvPr id="12" name="TextBox 11"/>
                <p:cNvSpPr txBox="1"/>
                <p:nvPr/>
              </p:nvSpPr>
              <p:spPr>
                <a:xfrm>
                  <a:off x="6349512" y="2127975"/>
                  <a:ext cx="203133" cy="369332"/>
                </a:xfrm>
                <a:prstGeom prst="rect">
                  <a:avLst/>
                </a:prstGeom>
                <a:noFill/>
              </p:spPr>
              <p:txBody>
                <a:bodyPr wrap="none" rtlCol="0">
                  <a:spAutoFit/>
                </a:bodyPr>
                <a:lstStyle/>
                <a:p>
                  <a:endParaRPr lang="en-US" dirty="0"/>
                </a:p>
              </p:txBody>
            </p:sp>
            <p:sp>
              <p:nvSpPr>
                <p:cNvPr id="44" name="TextBox 43"/>
                <p:cNvSpPr txBox="1"/>
                <p:nvPr/>
              </p:nvSpPr>
              <p:spPr>
                <a:xfrm>
                  <a:off x="2826876" y="381000"/>
                  <a:ext cx="3351687" cy="338554"/>
                </a:xfrm>
                <a:prstGeom prst="rect">
                  <a:avLst/>
                </a:prstGeom>
                <a:noFill/>
              </p:spPr>
              <p:txBody>
                <a:bodyPr wrap="none" rtlCol="0">
                  <a:spAutoFit/>
                </a:bodyPr>
                <a:lstStyle/>
                <a:p>
                  <a:pPr algn="ctr"/>
                  <a:r>
                    <a:rPr lang="en-US" sz="1600" b="1" dirty="0">
                      <a:solidFill>
                        <a:srgbClr val="1F497D"/>
                      </a:solidFill>
                      <a:latin typeface="Lucida Handwriting"/>
                      <a:cs typeface="Lucida Handwriting"/>
                    </a:rPr>
                    <a:t>Employee Class Instance </a:t>
                  </a:r>
                </a:p>
              </p:txBody>
            </p:sp>
            <p:sp>
              <p:nvSpPr>
                <p:cNvPr id="93" name="Rectangle 92"/>
                <p:cNvSpPr/>
                <p:nvPr/>
              </p:nvSpPr>
              <p:spPr bwMode="auto">
                <a:xfrm>
                  <a:off x="7467600" y="2895600"/>
                  <a:ext cx="1676400" cy="685800"/>
                </a:xfrm>
                <a:prstGeom prst="rect">
                  <a:avLst/>
                </a:prstGeom>
                <a:solidFill>
                  <a:schemeClr val="accent1"/>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r>
                    <a:rPr lang="en-US" b="1" dirty="0" smtClean="0"/>
                    <a:t>String Object</a:t>
                  </a:r>
                </a:p>
              </p:txBody>
            </p:sp>
            <p:sp>
              <p:nvSpPr>
                <p:cNvPr id="49" name="Rectangle 48"/>
                <p:cNvSpPr/>
                <p:nvPr/>
              </p:nvSpPr>
              <p:spPr bwMode="auto">
                <a:xfrm>
                  <a:off x="3366636" y="2286000"/>
                  <a:ext cx="2286000"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t>Storage </a:t>
                  </a:r>
                  <a:r>
                    <a:rPr lang="en-US" b="1" dirty="0" smtClean="0"/>
                    <a:t>for</a:t>
                  </a:r>
                  <a:r>
                    <a:rPr lang="ru-RU" b="1" dirty="0" smtClean="0"/>
                    <a:t> </a:t>
                  </a:r>
                  <a:r>
                    <a:rPr lang="en-US" b="1" dirty="0" smtClean="0"/>
                    <a:t>id</a:t>
                  </a:r>
                  <a:endParaRPr lang="en-US" b="1" dirty="0"/>
                </a:p>
              </p:txBody>
            </p:sp>
            <p:sp>
              <p:nvSpPr>
                <p:cNvPr id="51" name="Rectangle 50"/>
                <p:cNvSpPr/>
                <p:nvPr/>
              </p:nvSpPr>
              <p:spPr bwMode="auto">
                <a:xfrm>
                  <a:off x="3366636" y="2971800"/>
                  <a:ext cx="2286000"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t>Storage </a:t>
                  </a:r>
                  <a:r>
                    <a:rPr lang="en-US" b="1" dirty="0" smtClean="0"/>
                    <a:t>for</a:t>
                  </a:r>
                  <a:r>
                    <a:rPr lang="ru-RU" b="1" dirty="0" smtClean="0"/>
                    <a:t> </a:t>
                  </a:r>
                  <a:r>
                    <a:rPr lang="en-US" b="1" dirty="0" smtClean="0"/>
                    <a:t>name</a:t>
                  </a:r>
                  <a:endParaRPr lang="en-US" b="1" dirty="0"/>
                </a:p>
              </p:txBody>
            </p:sp>
            <p:sp>
              <p:nvSpPr>
                <p:cNvPr id="52" name="Rectangle 51"/>
                <p:cNvSpPr/>
                <p:nvPr/>
              </p:nvSpPr>
              <p:spPr bwMode="auto">
                <a:xfrm>
                  <a:off x="838200" y="1447800"/>
                  <a:ext cx="1447800"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smtClean="0"/>
                    <a:t>OBJECTREF</a:t>
                  </a:r>
                  <a:endParaRPr lang="en-US" b="1" dirty="0"/>
                </a:p>
              </p:txBody>
            </p:sp>
            <p:cxnSp>
              <p:nvCxnSpPr>
                <p:cNvPr id="7" name="Straight Arrow Connector 6"/>
                <p:cNvCxnSpPr>
                  <a:stCxn id="52" idx="3"/>
                  <a:endCxn id="8" idx="1"/>
                </p:cNvCxnSpPr>
                <p:nvPr/>
              </p:nvCxnSpPr>
              <p:spPr>
                <a:xfrm>
                  <a:off x="2286000" y="1714500"/>
                  <a:ext cx="1080636" cy="152400"/>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810816" y="685800"/>
                  <a:ext cx="1235722" cy="338554"/>
                </a:xfrm>
                <a:prstGeom prst="rect">
                  <a:avLst/>
                </a:prstGeom>
                <a:noFill/>
              </p:spPr>
              <p:txBody>
                <a:bodyPr wrap="none" rtlCol="0">
                  <a:spAutoFit/>
                </a:bodyPr>
                <a:lstStyle/>
                <a:p>
                  <a:r>
                    <a:rPr lang="en-US" sz="1600" b="1" dirty="0">
                      <a:solidFill>
                        <a:srgbClr val="1F497D"/>
                      </a:solidFill>
                      <a:latin typeface="Lucida Handwriting"/>
                      <a:cs typeface="Lucida Handwriting"/>
                    </a:rPr>
                    <a:t>-4 bytes </a:t>
                  </a:r>
                </a:p>
              </p:txBody>
            </p:sp>
            <p:sp>
              <p:nvSpPr>
                <p:cNvPr id="57" name="TextBox 56"/>
                <p:cNvSpPr txBox="1"/>
                <p:nvPr/>
              </p:nvSpPr>
              <p:spPr>
                <a:xfrm>
                  <a:off x="5867400" y="1371600"/>
                  <a:ext cx="1122871" cy="338554"/>
                </a:xfrm>
                <a:prstGeom prst="rect">
                  <a:avLst/>
                </a:prstGeom>
                <a:noFill/>
              </p:spPr>
              <p:txBody>
                <a:bodyPr wrap="none" rtlCol="0">
                  <a:spAutoFit/>
                </a:bodyPr>
                <a:lstStyle/>
                <a:p>
                  <a:r>
                    <a:rPr lang="ru-RU" sz="1600" b="1" dirty="0" smtClean="0">
                      <a:solidFill>
                        <a:srgbClr val="1F497D"/>
                      </a:solidFill>
                      <a:latin typeface="Lucida Handwriting"/>
                      <a:cs typeface="Lucida Handwriting"/>
                    </a:rPr>
                    <a:t>0</a:t>
                  </a:r>
                  <a:r>
                    <a:rPr lang="en-US" sz="1600" b="1" dirty="0" smtClean="0">
                      <a:solidFill>
                        <a:srgbClr val="1F497D"/>
                      </a:solidFill>
                      <a:latin typeface="Lucida Handwriting"/>
                      <a:cs typeface="Lucida Handwriting"/>
                    </a:rPr>
                    <a:t> </a:t>
                  </a:r>
                  <a:r>
                    <a:rPr lang="en-US" sz="1600" b="1" dirty="0">
                      <a:solidFill>
                        <a:srgbClr val="1F497D"/>
                      </a:solidFill>
                      <a:latin typeface="Lucida Handwriting"/>
                      <a:cs typeface="Lucida Handwriting"/>
                    </a:rPr>
                    <a:t>bytes </a:t>
                  </a:r>
                </a:p>
              </p:txBody>
            </p:sp>
            <p:sp>
              <p:nvSpPr>
                <p:cNvPr id="58" name="TextBox 57"/>
                <p:cNvSpPr txBox="1"/>
                <p:nvPr/>
              </p:nvSpPr>
              <p:spPr>
                <a:xfrm>
                  <a:off x="5772344" y="2057400"/>
                  <a:ext cx="1278042" cy="338554"/>
                </a:xfrm>
                <a:prstGeom prst="rect">
                  <a:avLst/>
                </a:prstGeom>
                <a:noFill/>
              </p:spPr>
              <p:txBody>
                <a:bodyPr wrap="none" rtlCol="0">
                  <a:spAutoFit/>
                </a:bodyPr>
                <a:lstStyle/>
                <a:p>
                  <a:r>
                    <a:rPr lang="ru-RU" sz="1600" b="1" dirty="0">
                      <a:solidFill>
                        <a:srgbClr val="1F497D"/>
                      </a:solidFill>
                      <a:latin typeface="Lucida Handwriting"/>
                      <a:cs typeface="Lucida Handwriting"/>
                    </a:rPr>
                    <a:t>+</a:t>
                  </a:r>
                  <a:r>
                    <a:rPr lang="en-US" sz="1600" b="1" dirty="0" smtClean="0">
                      <a:solidFill>
                        <a:srgbClr val="1F497D"/>
                      </a:solidFill>
                      <a:latin typeface="Lucida Handwriting"/>
                      <a:cs typeface="Lucida Handwriting"/>
                    </a:rPr>
                    <a:t>4 </a:t>
                  </a:r>
                  <a:r>
                    <a:rPr lang="en-US" sz="1600" b="1" dirty="0">
                      <a:solidFill>
                        <a:srgbClr val="1F497D"/>
                      </a:solidFill>
                      <a:latin typeface="Lucida Handwriting"/>
                      <a:cs typeface="Lucida Handwriting"/>
                    </a:rPr>
                    <a:t>bytes </a:t>
                  </a:r>
                </a:p>
              </p:txBody>
            </p:sp>
            <p:sp>
              <p:nvSpPr>
                <p:cNvPr id="60" name="TextBox 59"/>
                <p:cNvSpPr txBox="1"/>
                <p:nvPr/>
              </p:nvSpPr>
              <p:spPr>
                <a:xfrm>
                  <a:off x="5772344" y="2590800"/>
                  <a:ext cx="1278042" cy="338554"/>
                </a:xfrm>
                <a:prstGeom prst="rect">
                  <a:avLst/>
                </a:prstGeom>
                <a:noFill/>
              </p:spPr>
              <p:txBody>
                <a:bodyPr wrap="none" rtlCol="0">
                  <a:spAutoFit/>
                </a:bodyPr>
                <a:lstStyle/>
                <a:p>
                  <a:r>
                    <a:rPr lang="ru-RU" sz="1600" b="1" dirty="0" smtClean="0">
                      <a:solidFill>
                        <a:srgbClr val="1F497D"/>
                      </a:solidFill>
                      <a:latin typeface="Lucida Handwriting"/>
                      <a:cs typeface="Lucida Handwriting"/>
                    </a:rPr>
                    <a:t>+8</a:t>
                  </a:r>
                  <a:r>
                    <a:rPr lang="en-US" sz="1600" b="1" dirty="0" smtClean="0">
                      <a:solidFill>
                        <a:srgbClr val="1F497D"/>
                      </a:solidFill>
                      <a:latin typeface="Lucida Handwriting"/>
                      <a:cs typeface="Lucida Handwriting"/>
                    </a:rPr>
                    <a:t> </a:t>
                  </a:r>
                  <a:r>
                    <a:rPr lang="en-US" sz="1600" b="1" dirty="0">
                      <a:solidFill>
                        <a:srgbClr val="1F497D"/>
                      </a:solidFill>
                      <a:latin typeface="Lucida Handwriting"/>
                      <a:cs typeface="Lucida Handwriting"/>
                    </a:rPr>
                    <a:t>bytes </a:t>
                  </a:r>
                </a:p>
              </p:txBody>
            </p:sp>
            <p:cxnSp>
              <p:nvCxnSpPr>
                <p:cNvPr id="77" name="Straight Arrow Connector 76"/>
                <p:cNvCxnSpPr>
                  <a:stCxn id="51" idx="3"/>
                  <a:endCxn id="93" idx="1"/>
                </p:cNvCxnSpPr>
                <p:nvPr/>
              </p:nvCxnSpPr>
              <p:spPr>
                <a:xfrm>
                  <a:off x="5652636" y="3238500"/>
                  <a:ext cx="1814964" cy="0"/>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6477000" y="990600"/>
                  <a:ext cx="2815643" cy="338554"/>
                </a:xfrm>
                <a:prstGeom prst="rect">
                  <a:avLst/>
                </a:prstGeom>
                <a:noFill/>
                <a:ln>
                  <a:noFill/>
                </a:ln>
              </p:spPr>
              <p:txBody>
                <a:bodyPr wrap="none">
                  <a:spAutoFit/>
                </a:bodyPr>
                <a:lstStyle/>
                <a:p>
                  <a:pPr lvl="0"/>
                  <a:r>
                    <a:rPr lang="en-US" sz="1600" b="1" dirty="0">
                      <a:solidFill>
                        <a:srgbClr val="1F497D"/>
                      </a:solidFill>
                      <a:latin typeface="Lucida Handwriting"/>
                      <a:cs typeface="Lucida Handwriting"/>
                    </a:rPr>
                    <a:t>Object Header Word </a:t>
                  </a:r>
                </a:p>
              </p:txBody>
            </p:sp>
            <p:cxnSp>
              <p:nvCxnSpPr>
                <p:cNvPr id="83" name="Straight Arrow Connector 82"/>
                <p:cNvCxnSpPr>
                  <a:stCxn id="41" idx="1"/>
                  <a:endCxn id="9" idx="3"/>
                </p:cNvCxnSpPr>
                <p:nvPr/>
              </p:nvCxnSpPr>
              <p:spPr>
                <a:xfrm flipH="1">
                  <a:off x="5652636" y="1159877"/>
                  <a:ext cx="824364" cy="21223"/>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6388346" y="1676400"/>
                  <a:ext cx="3000745" cy="338554"/>
                </a:xfrm>
                <a:prstGeom prst="rect">
                  <a:avLst/>
                </a:prstGeom>
              </p:spPr>
              <p:txBody>
                <a:bodyPr wrap="none">
                  <a:spAutoFit/>
                </a:bodyPr>
                <a:lstStyle/>
                <a:p>
                  <a:pPr algn="ctr"/>
                  <a:r>
                    <a:rPr lang="en-US" sz="1600" b="1" dirty="0">
                      <a:solidFill>
                        <a:srgbClr val="1F497D"/>
                      </a:solidFill>
                      <a:latin typeface="Lucida Handwriting"/>
                      <a:cs typeface="Lucida Handwriting"/>
                    </a:rPr>
                    <a:t>Method Table Pointer</a:t>
                  </a:r>
                </a:p>
              </p:txBody>
            </p:sp>
            <p:cxnSp>
              <p:nvCxnSpPr>
                <p:cNvPr id="87" name="Straight Arrow Connector 86"/>
                <p:cNvCxnSpPr>
                  <a:stCxn id="47" idx="1"/>
                  <a:endCxn id="8" idx="3"/>
                </p:cNvCxnSpPr>
                <p:nvPr/>
              </p:nvCxnSpPr>
              <p:spPr>
                <a:xfrm flipH="1">
                  <a:off x="5652636" y="1845677"/>
                  <a:ext cx="735710" cy="21223"/>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6477000" y="2362200"/>
                  <a:ext cx="1623936" cy="338554"/>
                </a:xfrm>
                <a:prstGeom prst="rect">
                  <a:avLst/>
                </a:prstGeom>
              </p:spPr>
              <p:txBody>
                <a:bodyPr wrap="none">
                  <a:spAutoFit/>
                </a:bodyPr>
                <a:lstStyle/>
                <a:p>
                  <a:r>
                    <a:rPr lang="en-US" sz="1600" b="1" dirty="0" smtClean="0">
                      <a:solidFill>
                        <a:srgbClr val="1F497D"/>
                      </a:solidFill>
                      <a:latin typeface="Lucida Handwriting"/>
                      <a:cs typeface="Lucida Handwriting"/>
                    </a:rPr>
                    <a:t>An integer</a:t>
                  </a:r>
                  <a:endParaRPr lang="en-US" sz="1600" b="1" dirty="0">
                    <a:solidFill>
                      <a:srgbClr val="1F497D"/>
                    </a:solidFill>
                    <a:latin typeface="Lucida Handwriting"/>
                    <a:cs typeface="Lucida Handwriting"/>
                  </a:endParaRPr>
                </a:p>
              </p:txBody>
            </p:sp>
            <p:cxnSp>
              <p:nvCxnSpPr>
                <p:cNvPr id="94" name="Straight Arrow Connector 93"/>
                <p:cNvCxnSpPr>
                  <a:stCxn id="89" idx="1"/>
                  <a:endCxn id="49" idx="3"/>
                </p:cNvCxnSpPr>
                <p:nvPr/>
              </p:nvCxnSpPr>
              <p:spPr>
                <a:xfrm flipH="1">
                  <a:off x="5652636" y="2531477"/>
                  <a:ext cx="824364" cy="21223"/>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grpSp>
          <p:sp>
            <p:nvSpPr>
              <p:cNvPr id="25" name="Rectangle 24"/>
              <p:cNvSpPr/>
              <p:nvPr/>
            </p:nvSpPr>
            <p:spPr>
              <a:xfrm>
                <a:off x="282729" y="2819400"/>
                <a:ext cx="3377078" cy="1192634"/>
              </a:xfrm>
              <a:prstGeom prst="rect">
                <a:avLst/>
              </a:prstGeom>
            </p:spPr>
            <p:txBody>
              <a:bodyPr wrap="none">
                <a:spAutoFit/>
              </a:bodyPr>
              <a:lstStyle/>
              <a:p>
                <a:pPr>
                  <a:lnSpc>
                    <a:spcPct val="120000"/>
                  </a:lnSpc>
                </a:pPr>
                <a:r>
                  <a:rPr lang="en-US" sz="1500" b="1" dirty="0" smtClean="0">
                    <a:solidFill>
                      <a:schemeClr val="tx2"/>
                    </a:solidFill>
                    <a:latin typeface="Lucida Handwriting"/>
                    <a:cs typeface="Lucida Handwriting"/>
                  </a:rPr>
                  <a:t>OBJECTREF does not point </a:t>
                </a:r>
              </a:p>
              <a:p>
                <a:pPr>
                  <a:lnSpc>
                    <a:spcPct val="120000"/>
                  </a:lnSpc>
                </a:pPr>
                <a:r>
                  <a:rPr lang="en-US" sz="1500" b="1" dirty="0" smtClean="0">
                    <a:solidFill>
                      <a:schemeClr val="tx2"/>
                    </a:solidFill>
                    <a:latin typeface="Lucida Handwriting"/>
                    <a:cs typeface="Lucida Handwriting"/>
                  </a:rPr>
                  <a:t>to the  beginning of the </a:t>
                </a:r>
              </a:p>
              <a:p>
                <a:pPr>
                  <a:lnSpc>
                    <a:spcPct val="120000"/>
                  </a:lnSpc>
                </a:pPr>
                <a:r>
                  <a:rPr lang="en-US" sz="1500" b="1" dirty="0" smtClean="0">
                    <a:solidFill>
                      <a:schemeClr val="tx2"/>
                    </a:solidFill>
                    <a:latin typeface="Lucida Handwriting"/>
                    <a:cs typeface="Lucida Handwriting"/>
                  </a:rPr>
                  <a:t>Object Instance  but at </a:t>
                </a:r>
              </a:p>
              <a:p>
                <a:pPr>
                  <a:lnSpc>
                    <a:spcPct val="120000"/>
                  </a:lnSpc>
                </a:pPr>
                <a:r>
                  <a:rPr lang="en-US" sz="1500" b="1" dirty="0" smtClean="0">
                    <a:solidFill>
                      <a:schemeClr val="tx2"/>
                    </a:solidFill>
                    <a:latin typeface="Lucida Handwriting"/>
                    <a:cs typeface="Lucida Handwriting"/>
                  </a:rPr>
                  <a:t>a DWORD offset (4 bytes)</a:t>
                </a:r>
                <a:endParaRPr lang="en-US" sz="1500" b="1" dirty="0">
                  <a:solidFill>
                    <a:schemeClr val="tx2"/>
                  </a:solidFill>
                  <a:latin typeface="Lucida Handwriting"/>
                  <a:cs typeface="Lucida Handwriting"/>
                </a:endParaRPr>
              </a:p>
            </p:txBody>
          </p:sp>
          <p:cxnSp>
            <p:nvCxnSpPr>
              <p:cNvPr id="26" name="Straight Arrow Connector 25"/>
              <p:cNvCxnSpPr>
                <a:stCxn id="25" idx="0"/>
                <a:endCxn id="52" idx="2"/>
              </p:cNvCxnSpPr>
              <p:nvPr/>
            </p:nvCxnSpPr>
            <p:spPr>
              <a:xfrm flipH="1" flipV="1">
                <a:off x="1790700" y="2209800"/>
                <a:ext cx="180568" cy="609600"/>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grpSp>
        <p:grpSp>
          <p:nvGrpSpPr>
            <p:cNvPr id="65" name="Group 64"/>
            <p:cNvGrpSpPr/>
            <p:nvPr/>
          </p:nvGrpSpPr>
          <p:grpSpPr>
            <a:xfrm>
              <a:off x="401135" y="4284077"/>
              <a:ext cx="9173637" cy="2369852"/>
              <a:chOff x="-132265" y="4288423"/>
              <a:chExt cx="9173637" cy="2369852"/>
            </a:xfrm>
          </p:grpSpPr>
          <p:grpSp>
            <p:nvGrpSpPr>
              <p:cNvPr id="39" name="Group 38"/>
              <p:cNvGrpSpPr/>
              <p:nvPr/>
            </p:nvGrpSpPr>
            <p:grpSpPr>
              <a:xfrm>
                <a:off x="3449135" y="4385846"/>
                <a:ext cx="4567105" cy="338554"/>
                <a:chOff x="3601535" y="876807"/>
                <a:chExt cx="4567105" cy="338554"/>
              </a:xfrm>
            </p:grpSpPr>
            <p:sp>
              <p:nvSpPr>
                <p:cNvPr id="43" name="Rectangle 42"/>
                <p:cNvSpPr/>
                <p:nvPr/>
              </p:nvSpPr>
              <p:spPr>
                <a:xfrm>
                  <a:off x="4633570" y="876807"/>
                  <a:ext cx="3535070" cy="338554"/>
                </a:xfrm>
                <a:prstGeom prst="rect">
                  <a:avLst/>
                </a:prstGeom>
              </p:spPr>
              <p:txBody>
                <a:bodyPr wrap="none">
                  <a:spAutoFit/>
                </a:bodyPr>
                <a:lstStyle/>
                <a:p>
                  <a:r>
                    <a:rPr lang="en-US" sz="1600" b="1" dirty="0">
                      <a:solidFill>
                        <a:srgbClr val="1F497D"/>
                      </a:solidFill>
                      <a:latin typeface="Lucida Handwriting"/>
                      <a:cs typeface="Lucida Handwriting"/>
                    </a:rPr>
                    <a:t>SOS Debugging Extension</a:t>
                  </a:r>
                </a:p>
              </p:txBody>
            </p:sp>
            <p:cxnSp>
              <p:nvCxnSpPr>
                <p:cNvPr id="45" name="Straight Arrow Connector 44"/>
                <p:cNvCxnSpPr>
                  <a:stCxn id="43" idx="1"/>
                  <a:endCxn id="40" idx="3"/>
                </p:cNvCxnSpPr>
                <p:nvPr/>
              </p:nvCxnSpPr>
              <p:spPr>
                <a:xfrm flipH="1" flipV="1">
                  <a:off x="3601535" y="964050"/>
                  <a:ext cx="1032035" cy="82034"/>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grpSp>
          <p:sp>
            <p:nvSpPr>
              <p:cNvPr id="40" name="Rectangle 39"/>
              <p:cNvSpPr/>
              <p:nvPr/>
            </p:nvSpPr>
            <p:spPr>
              <a:xfrm>
                <a:off x="-132265" y="4288423"/>
                <a:ext cx="3581400" cy="369332"/>
              </a:xfrm>
              <a:prstGeom prst="rect">
                <a:avLst/>
              </a:prstGeom>
            </p:spPr>
            <p:txBody>
              <a:bodyPr wrap="square">
                <a:spAutoFit/>
              </a:bodyPr>
              <a:lstStyle/>
              <a:p>
                <a:r>
                  <a:rPr lang="en-US" b="1" dirty="0">
                    <a:latin typeface="Consolas"/>
                    <a:cs typeface="Consolas"/>
                  </a:rPr>
                  <a:t>!</a:t>
                </a:r>
                <a:r>
                  <a:rPr lang="en-US" b="1" dirty="0" err="1">
                    <a:latin typeface="Consolas"/>
                    <a:cs typeface="Consolas"/>
                  </a:rPr>
                  <a:t>DumpHeap</a:t>
                </a:r>
                <a:r>
                  <a:rPr lang="en-US" b="1" dirty="0">
                    <a:latin typeface="Consolas"/>
                    <a:cs typeface="Consolas"/>
                  </a:rPr>
                  <a:t> -type </a:t>
                </a:r>
                <a:r>
                  <a:rPr lang="en-US" b="1" dirty="0" smtClean="0">
                    <a:latin typeface="Consolas"/>
                    <a:cs typeface="Consolas"/>
                  </a:rPr>
                  <a:t>Employee</a:t>
                </a:r>
                <a:endParaRPr lang="en-US" b="1" dirty="0">
                  <a:latin typeface="Consolas"/>
                  <a:cs typeface="Consolas"/>
                </a:endParaRPr>
              </a:p>
            </p:txBody>
          </p:sp>
          <p:pic>
            <p:nvPicPr>
              <p:cNvPr id="53" name="Picture 52"/>
              <p:cNvPicPr>
                <a:picLocks noChangeAspect="1"/>
              </p:cNvPicPr>
              <p:nvPr/>
            </p:nvPicPr>
            <p:blipFill>
              <a:blip r:embed="rId3"/>
              <a:stretch>
                <a:fillRect/>
              </a:stretch>
            </p:blipFill>
            <p:spPr>
              <a:xfrm>
                <a:off x="53340" y="4804945"/>
                <a:ext cx="5105401" cy="1853330"/>
              </a:xfrm>
              <a:prstGeom prst="rect">
                <a:avLst/>
              </a:prstGeom>
              <a:ln>
                <a:solidFill>
                  <a:schemeClr val="tx2"/>
                </a:solidFill>
              </a:ln>
              <a:effectLst>
                <a:outerShdw blurRad="50800" dist="38100" dir="2700000" algn="tl" rotWithShape="0">
                  <a:srgbClr val="000000">
                    <a:alpha val="43000"/>
                  </a:srgbClr>
                </a:outerShdw>
              </a:effectLst>
            </p:spPr>
          </p:pic>
          <p:cxnSp>
            <p:nvCxnSpPr>
              <p:cNvPr id="56" name="Straight Arrow Connector 55"/>
              <p:cNvCxnSpPr>
                <a:stCxn id="22" idx="1"/>
              </p:cNvCxnSpPr>
              <p:nvPr/>
            </p:nvCxnSpPr>
            <p:spPr>
              <a:xfrm flipH="1">
                <a:off x="3352801" y="4893677"/>
                <a:ext cx="2590799" cy="287923"/>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943600" y="4724400"/>
                <a:ext cx="3097772" cy="338554"/>
              </a:xfrm>
              <a:prstGeom prst="rect">
                <a:avLst/>
              </a:prstGeom>
            </p:spPr>
            <p:txBody>
              <a:bodyPr wrap="none">
                <a:spAutoFit/>
              </a:bodyPr>
              <a:lstStyle/>
              <a:p>
                <a:r>
                  <a:rPr lang="en-US" sz="1600" b="1" dirty="0" smtClean="0">
                    <a:solidFill>
                      <a:srgbClr val="1F497D"/>
                    </a:solidFill>
                    <a:latin typeface="Lucida Handwriting"/>
                    <a:cs typeface="Lucida Handwriting"/>
                  </a:rPr>
                  <a:t>Total </a:t>
                </a:r>
                <a:r>
                  <a:rPr lang="en-US" sz="1600" b="1" dirty="0">
                    <a:solidFill>
                      <a:srgbClr val="1F497D"/>
                    </a:solidFill>
                    <a:latin typeface="Lucida Handwriting"/>
                    <a:cs typeface="Lucida Handwriting"/>
                  </a:rPr>
                  <a:t>size of the object</a:t>
                </a:r>
              </a:p>
            </p:txBody>
          </p:sp>
          <p:cxnSp>
            <p:nvCxnSpPr>
              <p:cNvPr id="63" name="Straight Arrow Connector 62"/>
              <p:cNvCxnSpPr>
                <a:stCxn id="64" idx="1"/>
              </p:cNvCxnSpPr>
              <p:nvPr/>
            </p:nvCxnSpPr>
            <p:spPr>
              <a:xfrm flipH="1" flipV="1">
                <a:off x="1752600" y="5334001"/>
                <a:ext cx="3946305" cy="169276"/>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5698905" y="5334000"/>
                <a:ext cx="3000745" cy="338554"/>
              </a:xfrm>
              <a:prstGeom prst="rect">
                <a:avLst/>
              </a:prstGeom>
            </p:spPr>
            <p:txBody>
              <a:bodyPr wrap="none">
                <a:spAutoFit/>
              </a:bodyPr>
              <a:lstStyle/>
              <a:p>
                <a:pPr algn="ctr"/>
                <a:r>
                  <a:rPr lang="en-US" sz="1600" b="1" dirty="0">
                    <a:solidFill>
                      <a:srgbClr val="1F497D"/>
                    </a:solidFill>
                    <a:latin typeface="Lucida Handwriting"/>
                    <a:cs typeface="Lucida Handwriting"/>
                  </a:rPr>
                  <a:t>Method Table Pointer</a:t>
                </a:r>
              </a:p>
            </p:txBody>
          </p:sp>
          <p:cxnSp>
            <p:nvCxnSpPr>
              <p:cNvPr id="67" name="Straight Arrow Connector 66"/>
              <p:cNvCxnSpPr>
                <a:stCxn id="68" idx="1"/>
              </p:cNvCxnSpPr>
              <p:nvPr/>
            </p:nvCxnSpPr>
            <p:spPr>
              <a:xfrm flipH="1" flipV="1">
                <a:off x="914400" y="5334001"/>
                <a:ext cx="4925479" cy="821322"/>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5839879" y="5986046"/>
                <a:ext cx="2124428" cy="338554"/>
              </a:xfrm>
              <a:prstGeom prst="rect">
                <a:avLst/>
              </a:prstGeom>
            </p:spPr>
            <p:txBody>
              <a:bodyPr wrap="none">
                <a:spAutoFit/>
              </a:bodyPr>
              <a:lstStyle/>
              <a:p>
                <a:pPr algn="ctr"/>
                <a:r>
                  <a:rPr lang="en-US" sz="1600" b="1" dirty="0" smtClean="0">
                    <a:solidFill>
                      <a:srgbClr val="1F497D"/>
                    </a:solidFill>
                    <a:latin typeface="Lucida Handwriting"/>
                    <a:cs typeface="Lucida Handwriting"/>
                  </a:rPr>
                  <a:t>Object address</a:t>
                </a:r>
                <a:endParaRPr lang="en-US" sz="1600" b="1" dirty="0">
                  <a:solidFill>
                    <a:srgbClr val="1F497D"/>
                  </a:solidFill>
                  <a:latin typeface="Lucida Handwriting"/>
                  <a:cs typeface="Lucida Handwriting"/>
                </a:endParaRPr>
              </a:p>
            </p:txBody>
          </p:sp>
        </p:grpSp>
      </p:grpSp>
      <p:sp>
        <p:nvSpPr>
          <p:cNvPr id="78" name="Title 1"/>
          <p:cNvSpPr>
            <a:spLocks noGrp="1"/>
          </p:cNvSpPr>
          <p:nvPr>
            <p:ph type="title"/>
          </p:nvPr>
        </p:nvSpPr>
        <p:spPr>
          <a:xfrm>
            <a:off x="226953" y="179344"/>
            <a:ext cx="8639955" cy="354057"/>
          </a:xfrm>
        </p:spPr>
        <p:txBody>
          <a:bodyPr/>
          <a:lstStyle/>
          <a:p>
            <a:r>
              <a:rPr lang="ru-RU" dirty="0" smtClean="0"/>
              <a:t>Экземпляр объекта</a:t>
            </a:r>
            <a:endParaRPr lang="en-US" dirty="0"/>
          </a:p>
        </p:txBody>
      </p:sp>
    </p:spTree>
    <p:extLst>
      <p:ext uri="{BB962C8B-B14F-4D97-AF65-F5344CB8AC3E}">
        <p14:creationId xmlns:p14="http://schemas.microsoft.com/office/powerpoint/2010/main" val="2024704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230909" y="1066800"/>
            <a:ext cx="8636001" cy="4300954"/>
            <a:chOff x="253999" y="914400"/>
            <a:chExt cx="9499601" cy="4300954"/>
          </a:xfrm>
        </p:grpSpPr>
        <p:pic>
          <p:nvPicPr>
            <p:cNvPr id="4" name="Picture 3"/>
            <p:cNvPicPr>
              <a:picLocks noChangeAspect="1"/>
            </p:cNvPicPr>
            <p:nvPr/>
          </p:nvPicPr>
          <p:blipFill>
            <a:blip r:embed="rId3"/>
            <a:stretch>
              <a:fillRect/>
            </a:stretch>
          </p:blipFill>
          <p:spPr>
            <a:xfrm>
              <a:off x="253999" y="1371600"/>
              <a:ext cx="9499601" cy="2782464"/>
            </a:xfrm>
            <a:prstGeom prst="rect">
              <a:avLst/>
            </a:prstGeom>
            <a:ln>
              <a:solidFill>
                <a:srgbClr val="1F497D"/>
              </a:solidFill>
            </a:ln>
            <a:effectLst>
              <a:outerShdw blurRad="50800" dist="38100" dir="2700000" algn="tl" rotWithShape="0">
                <a:srgbClr val="000000">
                  <a:alpha val="43000"/>
                </a:srgbClr>
              </a:outerShdw>
            </a:effectLst>
          </p:spPr>
        </p:pic>
        <p:cxnSp>
          <p:nvCxnSpPr>
            <p:cNvPr id="65" name="Straight Arrow Connector 64"/>
            <p:cNvCxnSpPr>
              <a:stCxn id="69" idx="1"/>
            </p:cNvCxnSpPr>
            <p:nvPr/>
          </p:nvCxnSpPr>
          <p:spPr>
            <a:xfrm flipH="1" flipV="1">
              <a:off x="1295400" y="3505201"/>
              <a:ext cx="1082360" cy="1083676"/>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2377760" y="4419600"/>
              <a:ext cx="4686904" cy="338554"/>
            </a:xfrm>
            <a:prstGeom prst="rect">
              <a:avLst/>
            </a:prstGeom>
          </p:spPr>
          <p:txBody>
            <a:bodyPr wrap="none">
              <a:spAutoFit/>
            </a:bodyPr>
            <a:lstStyle/>
            <a:p>
              <a:pPr algn="ctr"/>
              <a:r>
                <a:rPr lang="en-US" sz="1600" b="1" dirty="0">
                  <a:solidFill>
                    <a:srgbClr val="1F497D"/>
                  </a:solidFill>
                  <a:latin typeface="Lucida Handwriting"/>
                  <a:cs typeface="Lucida Handwriting"/>
                </a:rPr>
                <a:t>Method Table </a:t>
              </a:r>
              <a:r>
                <a:rPr lang="en-US" sz="1600" b="1" dirty="0" smtClean="0">
                  <a:solidFill>
                    <a:srgbClr val="1F497D"/>
                  </a:solidFill>
                  <a:latin typeface="Lucida Handwriting"/>
                  <a:cs typeface="Lucida Handwriting"/>
                </a:rPr>
                <a:t>Pointer System.Int32</a:t>
              </a:r>
              <a:endParaRPr lang="en-US" sz="1600" b="1" dirty="0">
                <a:solidFill>
                  <a:srgbClr val="1F497D"/>
                </a:solidFill>
                <a:latin typeface="Lucida Handwriting"/>
                <a:cs typeface="Lucida Handwriting"/>
              </a:endParaRPr>
            </a:p>
          </p:txBody>
        </p:sp>
        <p:sp>
          <p:nvSpPr>
            <p:cNvPr id="72" name="Rectangle 71"/>
            <p:cNvSpPr/>
            <p:nvPr/>
          </p:nvSpPr>
          <p:spPr>
            <a:xfrm>
              <a:off x="4342924" y="952500"/>
              <a:ext cx="3535070" cy="338554"/>
            </a:xfrm>
            <a:prstGeom prst="rect">
              <a:avLst/>
            </a:prstGeom>
          </p:spPr>
          <p:txBody>
            <a:bodyPr wrap="none">
              <a:spAutoFit/>
            </a:bodyPr>
            <a:lstStyle/>
            <a:p>
              <a:r>
                <a:rPr lang="en-US" sz="1600" b="1" dirty="0">
                  <a:solidFill>
                    <a:srgbClr val="1F497D"/>
                  </a:solidFill>
                  <a:latin typeface="Lucida Handwriting"/>
                  <a:cs typeface="Lucida Handwriting"/>
                </a:rPr>
                <a:t>SOS Debugging Extension</a:t>
              </a:r>
            </a:p>
          </p:txBody>
        </p:sp>
        <p:cxnSp>
          <p:nvCxnSpPr>
            <p:cNvPr id="73" name="Straight Arrow Connector 72"/>
            <p:cNvCxnSpPr>
              <a:stCxn id="72" idx="1"/>
            </p:cNvCxnSpPr>
            <p:nvPr/>
          </p:nvCxnSpPr>
          <p:spPr>
            <a:xfrm flipH="1">
              <a:off x="3352801" y="1121777"/>
              <a:ext cx="990123" cy="21223"/>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304800" y="914400"/>
              <a:ext cx="3200400" cy="369332"/>
            </a:xfrm>
            <a:prstGeom prst="rect">
              <a:avLst/>
            </a:prstGeom>
          </p:spPr>
          <p:txBody>
            <a:bodyPr wrap="square">
              <a:spAutoFit/>
            </a:bodyPr>
            <a:lstStyle/>
            <a:p>
              <a:r>
                <a:rPr lang="en-US" b="1" dirty="0">
                  <a:latin typeface="Consolas"/>
                  <a:cs typeface="Consolas"/>
                </a:rPr>
                <a:t>!</a:t>
              </a:r>
              <a:r>
                <a:rPr lang="en-US" b="1" dirty="0" err="1">
                  <a:latin typeface="Consolas"/>
                  <a:cs typeface="Consolas"/>
                </a:rPr>
                <a:t>DumpObj</a:t>
              </a:r>
              <a:r>
                <a:rPr lang="en-US" b="1" dirty="0">
                  <a:latin typeface="Consolas"/>
                  <a:cs typeface="Consolas"/>
                </a:rPr>
                <a:t> 02472304</a:t>
              </a:r>
            </a:p>
          </p:txBody>
        </p:sp>
        <p:cxnSp>
          <p:nvCxnSpPr>
            <p:cNvPr id="75" name="Straight Arrow Connector 74"/>
            <p:cNvCxnSpPr/>
            <p:nvPr/>
          </p:nvCxnSpPr>
          <p:spPr>
            <a:xfrm flipH="1">
              <a:off x="2895600" y="1752600"/>
              <a:ext cx="4038600" cy="76200"/>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6689506" y="1600200"/>
              <a:ext cx="3000745" cy="338554"/>
            </a:xfrm>
            <a:prstGeom prst="rect">
              <a:avLst/>
            </a:prstGeom>
          </p:spPr>
          <p:txBody>
            <a:bodyPr wrap="none">
              <a:spAutoFit/>
            </a:bodyPr>
            <a:lstStyle/>
            <a:p>
              <a:pPr algn="ctr"/>
              <a:r>
                <a:rPr lang="en-US" sz="1600" b="1" dirty="0">
                  <a:solidFill>
                    <a:srgbClr val="1F497D"/>
                  </a:solidFill>
                  <a:latin typeface="Lucida Handwriting"/>
                  <a:cs typeface="Lucida Handwriting"/>
                </a:rPr>
                <a:t>Method Table Pointer</a:t>
              </a:r>
            </a:p>
          </p:txBody>
        </p:sp>
        <p:cxnSp>
          <p:nvCxnSpPr>
            <p:cNvPr id="78" name="Straight Arrow Connector 77"/>
            <p:cNvCxnSpPr>
              <a:stCxn id="79" idx="1"/>
            </p:cNvCxnSpPr>
            <p:nvPr/>
          </p:nvCxnSpPr>
          <p:spPr>
            <a:xfrm flipH="1" flipV="1">
              <a:off x="2971800" y="2057401"/>
              <a:ext cx="3962400" cy="169276"/>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6934200" y="2057400"/>
              <a:ext cx="2186870" cy="338554"/>
            </a:xfrm>
            <a:prstGeom prst="rect">
              <a:avLst/>
            </a:prstGeom>
          </p:spPr>
          <p:txBody>
            <a:bodyPr wrap="none">
              <a:spAutoFit/>
            </a:bodyPr>
            <a:lstStyle/>
            <a:p>
              <a:r>
                <a:rPr lang="en-US" sz="1600" b="1" dirty="0" err="1" smtClean="0">
                  <a:solidFill>
                    <a:srgbClr val="1F497D"/>
                  </a:solidFill>
                  <a:latin typeface="Lucida Handwriting"/>
                  <a:cs typeface="Lucida Handwriting"/>
                </a:rPr>
                <a:t>EEClass</a:t>
              </a:r>
              <a:r>
                <a:rPr lang="en-US" sz="1600" b="1" dirty="0" smtClean="0">
                  <a:solidFill>
                    <a:srgbClr val="1F497D"/>
                  </a:solidFill>
                  <a:latin typeface="Lucida Handwriting"/>
                  <a:cs typeface="Lucida Handwriting"/>
                </a:rPr>
                <a:t> Pointer</a:t>
              </a:r>
              <a:endParaRPr lang="en-US" sz="1600" b="1" dirty="0">
                <a:solidFill>
                  <a:srgbClr val="1F497D"/>
                </a:solidFill>
                <a:latin typeface="Lucida Handwriting"/>
                <a:cs typeface="Lucida Handwriting"/>
              </a:endParaRPr>
            </a:p>
          </p:txBody>
        </p:sp>
        <p:cxnSp>
          <p:nvCxnSpPr>
            <p:cNvPr id="80" name="Straight Arrow Connector 79"/>
            <p:cNvCxnSpPr>
              <a:stCxn id="81" idx="1"/>
            </p:cNvCxnSpPr>
            <p:nvPr/>
          </p:nvCxnSpPr>
          <p:spPr>
            <a:xfrm flipH="1" flipV="1">
              <a:off x="1295400" y="3733801"/>
              <a:ext cx="1099690" cy="1312276"/>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2395090" y="4876800"/>
              <a:ext cx="4804649" cy="338554"/>
            </a:xfrm>
            <a:prstGeom prst="rect">
              <a:avLst/>
            </a:prstGeom>
          </p:spPr>
          <p:txBody>
            <a:bodyPr wrap="none">
              <a:spAutoFit/>
            </a:bodyPr>
            <a:lstStyle/>
            <a:p>
              <a:pPr algn="ctr"/>
              <a:r>
                <a:rPr lang="en-US" sz="1600" b="1" dirty="0">
                  <a:solidFill>
                    <a:srgbClr val="1F497D"/>
                  </a:solidFill>
                  <a:latin typeface="Lucida Handwriting"/>
                  <a:cs typeface="Lucida Handwriting"/>
                </a:rPr>
                <a:t>Method Table </a:t>
              </a:r>
              <a:r>
                <a:rPr lang="en-US" sz="1600" b="1" dirty="0" smtClean="0">
                  <a:solidFill>
                    <a:srgbClr val="1F497D"/>
                  </a:solidFill>
                  <a:latin typeface="Lucida Handwriting"/>
                  <a:cs typeface="Lucida Handwriting"/>
                </a:rPr>
                <a:t>Pointer </a:t>
              </a:r>
              <a:r>
                <a:rPr lang="en-US" sz="1600" b="1" dirty="0" err="1" smtClean="0">
                  <a:solidFill>
                    <a:srgbClr val="1F497D"/>
                  </a:solidFill>
                  <a:latin typeface="Lucida Handwriting"/>
                  <a:cs typeface="Lucida Handwriting"/>
                </a:rPr>
                <a:t>System.String</a:t>
              </a:r>
              <a:endParaRPr lang="en-US" sz="1600" b="1" dirty="0">
                <a:solidFill>
                  <a:srgbClr val="1F497D"/>
                </a:solidFill>
                <a:latin typeface="Lucida Handwriting"/>
                <a:cs typeface="Lucida Handwriting"/>
              </a:endParaRPr>
            </a:p>
          </p:txBody>
        </p:sp>
      </p:grpSp>
      <p:sp>
        <p:nvSpPr>
          <p:cNvPr id="84" name="Title 1"/>
          <p:cNvSpPr>
            <a:spLocks noGrp="1"/>
          </p:cNvSpPr>
          <p:nvPr>
            <p:ph type="title"/>
          </p:nvPr>
        </p:nvSpPr>
        <p:spPr>
          <a:xfrm>
            <a:off x="226953" y="179344"/>
            <a:ext cx="8639955" cy="354057"/>
          </a:xfrm>
        </p:spPr>
        <p:txBody>
          <a:bodyPr/>
          <a:lstStyle/>
          <a:p>
            <a:r>
              <a:rPr lang="ru-RU" dirty="0" smtClean="0"/>
              <a:t>Экземпляр объекта</a:t>
            </a:r>
            <a:endParaRPr lang="en-US" dirty="0"/>
          </a:p>
        </p:txBody>
      </p:sp>
    </p:spTree>
    <p:extLst>
      <p:ext uri="{BB962C8B-B14F-4D97-AF65-F5344CB8AC3E}">
        <p14:creationId xmlns:p14="http://schemas.microsoft.com/office/powerpoint/2010/main" val="1087754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p:cNvSpPr>
            <a:spLocks noGrp="1"/>
          </p:cNvSpPr>
          <p:nvPr>
            <p:ph type="title"/>
          </p:nvPr>
        </p:nvSpPr>
        <p:spPr>
          <a:xfrm>
            <a:off x="226953" y="179344"/>
            <a:ext cx="8639955" cy="354057"/>
          </a:xfrm>
        </p:spPr>
        <p:txBody>
          <a:bodyPr/>
          <a:lstStyle/>
          <a:p>
            <a:r>
              <a:rPr lang="ru-RU" dirty="0" smtClean="0"/>
              <a:t>Таблица методов</a:t>
            </a:r>
            <a:endParaRPr lang="en-US" dirty="0"/>
          </a:p>
        </p:txBody>
      </p:sp>
      <p:grpSp>
        <p:nvGrpSpPr>
          <p:cNvPr id="30" name="Group 29"/>
          <p:cNvGrpSpPr/>
          <p:nvPr/>
        </p:nvGrpSpPr>
        <p:grpSpPr>
          <a:xfrm>
            <a:off x="207818" y="533400"/>
            <a:ext cx="8779694" cy="5575300"/>
            <a:chOff x="228600" y="685800"/>
            <a:chExt cx="9657663" cy="5575300"/>
          </a:xfrm>
        </p:grpSpPr>
        <p:pic>
          <p:nvPicPr>
            <p:cNvPr id="2" name="Picture 1"/>
            <p:cNvPicPr>
              <a:picLocks noChangeAspect="1"/>
            </p:cNvPicPr>
            <p:nvPr/>
          </p:nvPicPr>
          <p:blipFill>
            <a:blip r:embed="rId3"/>
            <a:stretch>
              <a:fillRect/>
            </a:stretch>
          </p:blipFill>
          <p:spPr>
            <a:xfrm>
              <a:off x="228600" y="1143000"/>
              <a:ext cx="9358150" cy="5118100"/>
            </a:xfrm>
            <a:prstGeom prst="rect">
              <a:avLst/>
            </a:prstGeom>
          </p:spPr>
        </p:pic>
        <p:grpSp>
          <p:nvGrpSpPr>
            <p:cNvPr id="17" name="Group 16"/>
            <p:cNvGrpSpPr/>
            <p:nvPr/>
          </p:nvGrpSpPr>
          <p:grpSpPr>
            <a:xfrm>
              <a:off x="228600" y="685800"/>
              <a:ext cx="9657663" cy="4038600"/>
              <a:chOff x="-1600200" y="-956846"/>
              <a:chExt cx="9657663" cy="4038600"/>
            </a:xfrm>
          </p:grpSpPr>
          <p:sp>
            <p:nvSpPr>
              <p:cNvPr id="21" name="Rectangle 20"/>
              <p:cNvSpPr/>
              <p:nvPr/>
            </p:nvSpPr>
            <p:spPr>
              <a:xfrm>
                <a:off x="2286000" y="-956846"/>
                <a:ext cx="3535070" cy="338554"/>
              </a:xfrm>
              <a:prstGeom prst="rect">
                <a:avLst/>
              </a:prstGeom>
            </p:spPr>
            <p:txBody>
              <a:bodyPr wrap="none">
                <a:spAutoFit/>
              </a:bodyPr>
              <a:lstStyle/>
              <a:p>
                <a:r>
                  <a:rPr lang="en-US" sz="1600" b="1" dirty="0">
                    <a:solidFill>
                      <a:srgbClr val="1F497D"/>
                    </a:solidFill>
                    <a:latin typeface="Lucida Handwriting"/>
                    <a:cs typeface="Lucida Handwriting"/>
                  </a:rPr>
                  <a:t>SOS Debugging Extension</a:t>
                </a:r>
              </a:p>
            </p:txBody>
          </p:sp>
          <p:cxnSp>
            <p:nvCxnSpPr>
              <p:cNvPr id="22" name="Straight Arrow Connector 21"/>
              <p:cNvCxnSpPr>
                <a:stCxn id="21" idx="1"/>
              </p:cNvCxnSpPr>
              <p:nvPr/>
            </p:nvCxnSpPr>
            <p:spPr>
              <a:xfrm flipH="1">
                <a:off x="1295877" y="-787569"/>
                <a:ext cx="990123" cy="21223"/>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600200" y="-956846"/>
                <a:ext cx="3200400" cy="369332"/>
              </a:xfrm>
              <a:prstGeom prst="rect">
                <a:avLst/>
              </a:prstGeom>
            </p:spPr>
            <p:txBody>
              <a:bodyPr wrap="square">
                <a:spAutoFit/>
              </a:bodyPr>
              <a:lstStyle/>
              <a:p>
                <a:r>
                  <a:rPr lang="is-IS" b="1" dirty="0" smtClean="0">
                    <a:latin typeface="Consolas"/>
                    <a:cs typeface="Consolas"/>
                  </a:rPr>
                  <a:t>!</a:t>
                </a:r>
                <a:r>
                  <a:rPr lang="en-US" b="1" dirty="0" smtClean="0">
                    <a:latin typeface="Consolas"/>
                    <a:cs typeface="Consolas"/>
                  </a:rPr>
                  <a:t>D</a:t>
                </a:r>
                <a:r>
                  <a:rPr lang="is-IS" b="1" dirty="0" smtClean="0">
                    <a:latin typeface="Consolas"/>
                    <a:cs typeface="Consolas"/>
                  </a:rPr>
                  <a:t>umpMt </a:t>
                </a:r>
                <a:r>
                  <a:rPr lang="is-IS" b="1" dirty="0">
                    <a:latin typeface="Consolas"/>
                    <a:cs typeface="Consolas"/>
                  </a:rPr>
                  <a:t>-md 007a388c</a:t>
                </a:r>
                <a:endParaRPr lang="en-US" b="1" dirty="0">
                  <a:latin typeface="Consolas"/>
                  <a:cs typeface="Consolas"/>
                </a:endParaRPr>
              </a:p>
            </p:txBody>
          </p:sp>
          <p:cxnSp>
            <p:nvCxnSpPr>
              <p:cNvPr id="24" name="Straight Arrow Connector 23"/>
              <p:cNvCxnSpPr>
                <a:stCxn id="25" idx="2"/>
              </p:cNvCxnSpPr>
              <p:nvPr/>
            </p:nvCxnSpPr>
            <p:spPr>
              <a:xfrm flipH="1">
                <a:off x="609601" y="1820108"/>
                <a:ext cx="5346318" cy="347246"/>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4265969" y="1481554"/>
                <a:ext cx="3379899" cy="338554"/>
              </a:xfrm>
              <a:prstGeom prst="rect">
                <a:avLst/>
              </a:prstGeom>
            </p:spPr>
            <p:txBody>
              <a:bodyPr wrap="none">
                <a:spAutoFit/>
              </a:bodyPr>
              <a:lstStyle/>
              <a:p>
                <a:pPr algn="ctr"/>
                <a:r>
                  <a:rPr lang="en-US" sz="1600" b="1" dirty="0" smtClean="0">
                    <a:solidFill>
                      <a:srgbClr val="1F497D"/>
                    </a:solidFill>
                    <a:latin typeface="Lucida Handwriting"/>
                    <a:cs typeface="Lucida Handwriting"/>
                  </a:rPr>
                  <a:t>Method Descriptor Table</a:t>
                </a:r>
                <a:endParaRPr lang="en-US" sz="1600" b="1" dirty="0">
                  <a:solidFill>
                    <a:srgbClr val="1F497D"/>
                  </a:solidFill>
                  <a:latin typeface="Lucida Handwriting"/>
                  <a:cs typeface="Lucida Handwriting"/>
                </a:endParaRPr>
              </a:p>
            </p:txBody>
          </p:sp>
          <p:cxnSp>
            <p:nvCxnSpPr>
              <p:cNvPr id="26" name="Straight Arrow Connector 25"/>
              <p:cNvCxnSpPr>
                <a:stCxn id="27" idx="1"/>
              </p:cNvCxnSpPr>
              <p:nvPr/>
            </p:nvCxnSpPr>
            <p:spPr>
              <a:xfrm flipH="1" flipV="1">
                <a:off x="1447800" y="-347246"/>
                <a:ext cx="3962400" cy="169276"/>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410200" y="-347247"/>
                <a:ext cx="2186870" cy="338554"/>
              </a:xfrm>
              <a:prstGeom prst="rect">
                <a:avLst/>
              </a:prstGeom>
            </p:spPr>
            <p:txBody>
              <a:bodyPr wrap="none">
                <a:spAutoFit/>
              </a:bodyPr>
              <a:lstStyle/>
              <a:p>
                <a:r>
                  <a:rPr lang="en-US" sz="1600" b="1" dirty="0" err="1" smtClean="0">
                    <a:solidFill>
                      <a:srgbClr val="1F497D"/>
                    </a:solidFill>
                    <a:latin typeface="Lucida Handwriting"/>
                    <a:cs typeface="Lucida Handwriting"/>
                  </a:rPr>
                  <a:t>EEClass</a:t>
                </a:r>
                <a:r>
                  <a:rPr lang="en-US" sz="1600" b="1" dirty="0" smtClean="0">
                    <a:solidFill>
                      <a:srgbClr val="1F497D"/>
                    </a:solidFill>
                    <a:latin typeface="Lucida Handwriting"/>
                    <a:cs typeface="Lucida Handwriting"/>
                  </a:rPr>
                  <a:t> Pointer</a:t>
                </a:r>
                <a:endParaRPr lang="en-US" sz="1600" b="1" dirty="0">
                  <a:solidFill>
                    <a:srgbClr val="1F497D"/>
                  </a:solidFill>
                  <a:latin typeface="Lucida Handwriting"/>
                  <a:cs typeface="Lucida Handwriting"/>
                </a:endParaRPr>
              </a:p>
            </p:txBody>
          </p:sp>
          <p:cxnSp>
            <p:nvCxnSpPr>
              <p:cNvPr id="28" name="Straight Arrow Connector 27"/>
              <p:cNvCxnSpPr>
                <a:stCxn id="29" idx="2"/>
              </p:cNvCxnSpPr>
              <p:nvPr/>
            </p:nvCxnSpPr>
            <p:spPr>
              <a:xfrm flipH="1">
                <a:off x="5334001" y="2700754"/>
                <a:ext cx="1336801" cy="381000"/>
              </a:xfrm>
              <a:prstGeom prst="straightConnector1">
                <a:avLst/>
              </a:prstGeom>
              <a:ln>
                <a:solidFill>
                  <a:srgbClr val="9A1959"/>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284140" y="2362200"/>
                <a:ext cx="2773323" cy="338554"/>
              </a:xfrm>
              <a:prstGeom prst="rect">
                <a:avLst/>
              </a:prstGeom>
            </p:spPr>
            <p:txBody>
              <a:bodyPr wrap="none">
                <a:spAutoFit/>
              </a:bodyPr>
              <a:lstStyle/>
              <a:p>
                <a:pPr algn="ctr"/>
                <a:r>
                  <a:rPr lang="en-US" sz="1600" b="1" dirty="0" err="1" smtClean="0">
                    <a:solidFill>
                      <a:srgbClr val="1F497D"/>
                    </a:solidFill>
                    <a:latin typeface="Lucida Handwriting"/>
                    <a:cs typeface="Lucida Handwriting"/>
                  </a:rPr>
                  <a:t>PreJIT</a:t>
                </a:r>
                <a:r>
                  <a:rPr lang="en-US" sz="1600" b="1" dirty="0" smtClean="0">
                    <a:solidFill>
                      <a:srgbClr val="1F497D"/>
                    </a:solidFill>
                    <a:latin typeface="Lucida Handwriting"/>
                    <a:cs typeface="Lucida Handwriting"/>
                  </a:rPr>
                  <a:t> Compilation</a:t>
                </a:r>
                <a:endParaRPr lang="en-US" sz="1600" b="1" dirty="0">
                  <a:solidFill>
                    <a:srgbClr val="1F497D"/>
                  </a:solidFill>
                  <a:latin typeface="Lucida Handwriting"/>
                  <a:cs typeface="Lucida Handwriting"/>
                </a:endParaRPr>
              </a:p>
            </p:txBody>
          </p:sp>
        </p:grpSp>
        <p:sp>
          <p:nvSpPr>
            <p:cNvPr id="3" name="Rectangle 2"/>
            <p:cNvSpPr/>
            <p:nvPr/>
          </p:nvSpPr>
          <p:spPr bwMode="auto">
            <a:xfrm>
              <a:off x="2286000" y="4191000"/>
              <a:ext cx="4953000" cy="990600"/>
            </a:xfrm>
            <a:prstGeom prst="rect">
              <a:avLst/>
            </a:prstGeom>
            <a:noFill/>
            <a:ln w="28575" cmpd="sng">
              <a:solidFill>
                <a:schemeClr val="accent2">
                  <a:lumMod val="75000"/>
                </a:schemeClr>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endParaRPr lang="en-US" dirty="0" err="1" smtClean="0"/>
            </a:p>
          </p:txBody>
        </p:sp>
        <p:sp>
          <p:nvSpPr>
            <p:cNvPr id="43" name="Rectangle 42"/>
            <p:cNvSpPr/>
            <p:nvPr/>
          </p:nvSpPr>
          <p:spPr bwMode="auto">
            <a:xfrm>
              <a:off x="2286000" y="5715000"/>
              <a:ext cx="6172200" cy="533400"/>
            </a:xfrm>
            <a:prstGeom prst="rect">
              <a:avLst/>
            </a:prstGeom>
            <a:noFill/>
            <a:ln w="28575"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endParaRPr lang="en-US" dirty="0" err="1" smtClean="0"/>
            </a:p>
          </p:txBody>
        </p:sp>
        <p:sp>
          <p:nvSpPr>
            <p:cNvPr id="44" name="Rectangle 43"/>
            <p:cNvSpPr/>
            <p:nvPr/>
          </p:nvSpPr>
          <p:spPr bwMode="auto">
            <a:xfrm>
              <a:off x="2286000" y="5181600"/>
              <a:ext cx="4953000" cy="304800"/>
            </a:xfrm>
            <a:prstGeom prst="rect">
              <a:avLst/>
            </a:prstGeom>
            <a:noFill/>
            <a:ln w="28575"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endParaRPr lang="en-US" dirty="0" err="1" smtClean="0"/>
            </a:p>
          </p:txBody>
        </p:sp>
        <p:sp>
          <p:nvSpPr>
            <p:cNvPr id="46" name="Rectangle 45"/>
            <p:cNvSpPr/>
            <p:nvPr/>
          </p:nvSpPr>
          <p:spPr bwMode="auto">
            <a:xfrm>
              <a:off x="2286000" y="5486400"/>
              <a:ext cx="4953000" cy="228600"/>
            </a:xfrm>
            <a:prstGeom prst="rect">
              <a:avLst/>
            </a:prstGeom>
            <a:noFill/>
            <a:ln w="28575" cmpd="sng">
              <a:solidFill>
                <a:schemeClr val="accent6">
                  <a:lumMod val="75000"/>
                </a:schemeClr>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endParaRPr lang="en-US" dirty="0" err="1" smtClean="0"/>
            </a:p>
          </p:txBody>
        </p:sp>
        <p:cxnSp>
          <p:nvCxnSpPr>
            <p:cNvPr id="47" name="Straight Arrow Connector 46"/>
            <p:cNvCxnSpPr/>
            <p:nvPr/>
          </p:nvCxnSpPr>
          <p:spPr>
            <a:xfrm flipH="1">
              <a:off x="7086600" y="5105400"/>
              <a:ext cx="1524000" cy="533400"/>
            </a:xfrm>
            <a:prstGeom prst="straightConnector1">
              <a:avLst/>
            </a:prstGeom>
            <a:ln>
              <a:solidFill>
                <a:srgbClr val="E46C0A"/>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7435822" y="4724400"/>
              <a:ext cx="2375523" cy="338554"/>
            </a:xfrm>
            <a:prstGeom prst="rect">
              <a:avLst/>
            </a:prstGeom>
          </p:spPr>
          <p:txBody>
            <a:bodyPr wrap="none">
              <a:spAutoFit/>
            </a:bodyPr>
            <a:lstStyle/>
            <a:p>
              <a:pPr algn="ctr"/>
              <a:r>
                <a:rPr lang="en-US" sz="1600" b="1" dirty="0" smtClean="0">
                  <a:solidFill>
                    <a:srgbClr val="1F497D"/>
                  </a:solidFill>
                  <a:latin typeface="Lucida Handwriting"/>
                  <a:cs typeface="Lucida Handwriting"/>
                </a:rPr>
                <a:t>JIT Compilation</a:t>
              </a:r>
              <a:endParaRPr lang="en-US" sz="1600" b="1" dirty="0">
                <a:solidFill>
                  <a:srgbClr val="1F497D"/>
                </a:solidFill>
                <a:latin typeface="Lucida Handwriting"/>
                <a:cs typeface="Lucida Handwriting"/>
              </a:endParaRPr>
            </a:p>
          </p:txBody>
        </p:sp>
        <p:cxnSp>
          <p:nvCxnSpPr>
            <p:cNvPr id="57" name="Straight Arrow Connector 56"/>
            <p:cNvCxnSpPr>
              <a:stCxn id="58" idx="2"/>
            </p:cNvCxnSpPr>
            <p:nvPr/>
          </p:nvCxnSpPr>
          <p:spPr>
            <a:xfrm flipH="1">
              <a:off x="2438403" y="2853154"/>
              <a:ext cx="5574917" cy="194846"/>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6309264" y="2514600"/>
              <a:ext cx="3408112" cy="338554"/>
            </a:xfrm>
            <a:prstGeom prst="rect">
              <a:avLst/>
            </a:prstGeom>
          </p:spPr>
          <p:txBody>
            <a:bodyPr wrap="none">
              <a:spAutoFit/>
            </a:bodyPr>
            <a:lstStyle/>
            <a:p>
              <a:pPr algn="ctr"/>
              <a:r>
                <a:rPr lang="en-US" sz="1600" b="1" dirty="0" smtClean="0">
                  <a:solidFill>
                    <a:srgbClr val="1F497D"/>
                  </a:solidFill>
                  <a:latin typeface="Lucida Handwriting"/>
                  <a:cs typeface="Lucida Handwriting"/>
                </a:rPr>
                <a:t>Number of slot in </a:t>
              </a:r>
              <a:r>
                <a:rPr lang="en-US" sz="1600" b="1" dirty="0" err="1" smtClean="0">
                  <a:solidFill>
                    <a:srgbClr val="1F497D"/>
                  </a:solidFill>
                  <a:latin typeface="Lucida Handwriting"/>
                  <a:cs typeface="Lucida Handwriting"/>
                </a:rPr>
                <a:t>VTable</a:t>
              </a:r>
              <a:endParaRPr lang="en-US" sz="1600" b="1" dirty="0">
                <a:solidFill>
                  <a:srgbClr val="1F497D"/>
                </a:solidFill>
                <a:latin typeface="Lucida Handwriting"/>
                <a:cs typeface="Lucida Handwriting"/>
              </a:endParaRPr>
            </a:p>
          </p:txBody>
        </p:sp>
      </p:grpSp>
      <p:sp>
        <p:nvSpPr>
          <p:cNvPr id="64" name="Rectangle 63"/>
          <p:cNvSpPr/>
          <p:nvPr/>
        </p:nvSpPr>
        <p:spPr>
          <a:xfrm>
            <a:off x="138545" y="6172200"/>
            <a:ext cx="8728364" cy="646331"/>
          </a:xfrm>
          <a:prstGeom prst="rect">
            <a:avLst/>
          </a:prstGeom>
        </p:spPr>
        <p:txBody>
          <a:bodyPr wrap="square">
            <a:spAutoFit/>
          </a:bodyPr>
          <a:lstStyle/>
          <a:p>
            <a:r>
              <a:rPr lang="en-US" dirty="0">
                <a:hlinkClick r:id="rId4"/>
              </a:rPr>
              <a:t>http://blogs.telerik.com/justteam/posts/13-05-28/understanding-net-just-in-time-</a:t>
            </a:r>
            <a:r>
              <a:rPr lang="en-US" dirty="0" smtClean="0">
                <a:hlinkClick r:id="rId4"/>
              </a:rPr>
              <a:t>compilation</a:t>
            </a:r>
            <a:r>
              <a:rPr lang="en-US" dirty="0" smtClean="0"/>
              <a:t> </a:t>
            </a:r>
          </a:p>
        </p:txBody>
      </p:sp>
    </p:spTree>
    <p:extLst>
      <p:ext uri="{BB962C8B-B14F-4D97-AF65-F5344CB8AC3E}">
        <p14:creationId xmlns:p14="http://schemas.microsoft.com/office/powerpoint/2010/main" val="4044174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p:cNvSpPr>
            <a:spLocks noGrp="1"/>
          </p:cNvSpPr>
          <p:nvPr>
            <p:ph type="title"/>
          </p:nvPr>
        </p:nvSpPr>
        <p:spPr>
          <a:xfrm>
            <a:off x="226953" y="179344"/>
            <a:ext cx="8639955" cy="354057"/>
          </a:xfrm>
        </p:spPr>
        <p:txBody>
          <a:bodyPr/>
          <a:lstStyle/>
          <a:p>
            <a:r>
              <a:rPr lang="ru-RU" dirty="0" smtClean="0"/>
              <a:t>Таблица методов</a:t>
            </a:r>
            <a:endParaRPr lang="en-US" dirty="0"/>
          </a:p>
        </p:txBody>
      </p:sp>
      <p:pic>
        <p:nvPicPr>
          <p:cNvPr id="4" name="Picture 3"/>
          <p:cNvPicPr>
            <a:picLocks noChangeAspect="1"/>
          </p:cNvPicPr>
          <p:nvPr/>
        </p:nvPicPr>
        <p:blipFill>
          <a:blip r:embed="rId3"/>
          <a:stretch>
            <a:fillRect/>
          </a:stretch>
        </p:blipFill>
        <p:spPr>
          <a:xfrm>
            <a:off x="346364" y="1295400"/>
            <a:ext cx="4445000" cy="2222500"/>
          </a:xfrm>
          <a:prstGeom prst="rect">
            <a:avLst/>
          </a:prstGeom>
          <a:ln>
            <a:solidFill>
              <a:schemeClr val="tx2"/>
            </a:solidFill>
          </a:ln>
          <a:effectLst>
            <a:outerShdw blurRad="50800" dist="38100" dir="2700000" algn="tl" rotWithShape="0">
              <a:srgbClr val="000000">
                <a:alpha val="43000"/>
              </a:srgbClr>
            </a:outerShdw>
          </a:effectLst>
        </p:spPr>
      </p:pic>
      <p:sp>
        <p:nvSpPr>
          <p:cNvPr id="5" name="Rectangle 4"/>
          <p:cNvSpPr/>
          <p:nvPr/>
        </p:nvSpPr>
        <p:spPr>
          <a:xfrm>
            <a:off x="346364" y="838200"/>
            <a:ext cx="2215270" cy="369332"/>
          </a:xfrm>
          <a:prstGeom prst="rect">
            <a:avLst/>
          </a:prstGeom>
        </p:spPr>
        <p:txBody>
          <a:bodyPr wrap="none">
            <a:spAutoFit/>
          </a:bodyPr>
          <a:lstStyle/>
          <a:p>
            <a:r>
              <a:rPr lang="en-US" b="1" dirty="0">
                <a:latin typeface="Consolas"/>
                <a:cs typeface="Consolas"/>
              </a:rPr>
              <a:t>!</a:t>
            </a:r>
            <a:r>
              <a:rPr lang="en-US" b="1" dirty="0" err="1">
                <a:latin typeface="Consolas"/>
                <a:cs typeface="Consolas"/>
              </a:rPr>
              <a:t>DumpMD</a:t>
            </a:r>
            <a:r>
              <a:rPr lang="en-US" b="1" dirty="0">
                <a:latin typeface="Consolas"/>
                <a:cs typeface="Consolas"/>
              </a:rPr>
              <a:t> 73a2612c</a:t>
            </a:r>
          </a:p>
        </p:txBody>
      </p:sp>
      <p:sp>
        <p:nvSpPr>
          <p:cNvPr id="31" name="Rectangle 30"/>
          <p:cNvSpPr/>
          <p:nvPr/>
        </p:nvSpPr>
        <p:spPr>
          <a:xfrm>
            <a:off x="3325091" y="838200"/>
            <a:ext cx="3213700" cy="338554"/>
          </a:xfrm>
          <a:prstGeom prst="rect">
            <a:avLst/>
          </a:prstGeom>
        </p:spPr>
        <p:txBody>
          <a:bodyPr wrap="none">
            <a:spAutoFit/>
          </a:bodyPr>
          <a:lstStyle/>
          <a:p>
            <a:r>
              <a:rPr lang="en-US" sz="1600" b="1" dirty="0">
                <a:solidFill>
                  <a:srgbClr val="1F497D"/>
                </a:solidFill>
                <a:latin typeface="Lucida Handwriting"/>
                <a:cs typeface="Lucida Handwriting"/>
              </a:rPr>
              <a:t>SOS Debugging Extension</a:t>
            </a:r>
          </a:p>
        </p:txBody>
      </p:sp>
      <p:cxnSp>
        <p:nvCxnSpPr>
          <p:cNvPr id="32" name="Straight Arrow Connector 31"/>
          <p:cNvCxnSpPr>
            <a:stCxn id="31" idx="1"/>
          </p:cNvCxnSpPr>
          <p:nvPr/>
        </p:nvCxnSpPr>
        <p:spPr>
          <a:xfrm flipH="1">
            <a:off x="2424979" y="1007477"/>
            <a:ext cx="900112" cy="21224"/>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346364" y="3581400"/>
            <a:ext cx="2215270" cy="369332"/>
          </a:xfrm>
          <a:prstGeom prst="rect">
            <a:avLst/>
          </a:prstGeom>
        </p:spPr>
        <p:txBody>
          <a:bodyPr wrap="none">
            <a:spAutoFit/>
          </a:bodyPr>
          <a:lstStyle/>
          <a:p>
            <a:r>
              <a:rPr lang="en-US" b="1" dirty="0">
                <a:latin typeface="Consolas"/>
                <a:cs typeface="Consolas"/>
              </a:rPr>
              <a:t>!</a:t>
            </a:r>
            <a:r>
              <a:rPr lang="en-US" b="1" dirty="0" err="1">
                <a:latin typeface="Consolas"/>
                <a:cs typeface="Consolas"/>
              </a:rPr>
              <a:t>DumpMD</a:t>
            </a:r>
            <a:r>
              <a:rPr lang="en-US" b="1" dirty="0">
                <a:latin typeface="Consolas"/>
                <a:cs typeface="Consolas"/>
              </a:rPr>
              <a:t> 007a3858</a:t>
            </a:r>
          </a:p>
        </p:txBody>
      </p:sp>
      <p:sp>
        <p:nvSpPr>
          <p:cNvPr id="33" name="Rectangle 32"/>
          <p:cNvSpPr/>
          <p:nvPr/>
        </p:nvSpPr>
        <p:spPr>
          <a:xfrm>
            <a:off x="3325091" y="3657600"/>
            <a:ext cx="3213700" cy="338554"/>
          </a:xfrm>
          <a:prstGeom prst="rect">
            <a:avLst/>
          </a:prstGeom>
        </p:spPr>
        <p:txBody>
          <a:bodyPr wrap="none">
            <a:spAutoFit/>
          </a:bodyPr>
          <a:lstStyle/>
          <a:p>
            <a:r>
              <a:rPr lang="en-US" sz="1600" b="1" dirty="0">
                <a:solidFill>
                  <a:srgbClr val="1F497D"/>
                </a:solidFill>
                <a:latin typeface="Lucida Handwriting"/>
                <a:cs typeface="Lucida Handwriting"/>
              </a:rPr>
              <a:t>SOS Debugging Extension</a:t>
            </a:r>
          </a:p>
        </p:txBody>
      </p:sp>
      <p:cxnSp>
        <p:nvCxnSpPr>
          <p:cNvPr id="34" name="Straight Arrow Connector 33"/>
          <p:cNvCxnSpPr>
            <a:stCxn id="33" idx="1"/>
          </p:cNvCxnSpPr>
          <p:nvPr/>
        </p:nvCxnSpPr>
        <p:spPr>
          <a:xfrm flipH="1">
            <a:off x="2424979" y="3826877"/>
            <a:ext cx="900112" cy="21224"/>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4"/>
          <a:stretch>
            <a:fillRect/>
          </a:stretch>
        </p:blipFill>
        <p:spPr>
          <a:xfrm>
            <a:off x="346363" y="4114800"/>
            <a:ext cx="3775364" cy="2311400"/>
          </a:xfrm>
          <a:prstGeom prst="rect">
            <a:avLst/>
          </a:prstGeom>
          <a:ln>
            <a:solidFill>
              <a:schemeClr val="tx2"/>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62978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53" y="179344"/>
            <a:ext cx="8639955" cy="354057"/>
          </a:xfrm>
        </p:spPr>
        <p:txBody>
          <a:bodyPr/>
          <a:lstStyle/>
          <a:p>
            <a:r>
              <a:rPr lang="en-US" dirty="0" smtClean="0"/>
              <a:t>Windows </a:t>
            </a:r>
            <a:r>
              <a:rPr lang="ru-RU" dirty="0" smtClean="0"/>
              <a:t>приложение как хост для </a:t>
            </a:r>
            <a:r>
              <a:rPr lang="en-US" dirty="0" smtClean="0"/>
              <a:t>CLR</a:t>
            </a:r>
            <a:endParaRPr lang="en-US" dirty="0"/>
          </a:p>
        </p:txBody>
      </p:sp>
      <p:pic>
        <p:nvPicPr>
          <p:cNvPr id="86" name="Picture 85"/>
          <p:cNvPicPr>
            <a:picLocks noChangeAspect="1"/>
          </p:cNvPicPr>
          <p:nvPr/>
        </p:nvPicPr>
        <p:blipFill>
          <a:blip r:embed="rId3"/>
          <a:stretch>
            <a:fillRect/>
          </a:stretch>
        </p:blipFill>
        <p:spPr>
          <a:xfrm>
            <a:off x="553566" y="762000"/>
            <a:ext cx="8108101" cy="5927239"/>
          </a:xfrm>
          <a:prstGeom prst="rect">
            <a:avLst/>
          </a:prstGeom>
        </p:spPr>
      </p:pic>
    </p:spTree>
    <p:extLst>
      <p:ext uri="{BB962C8B-B14F-4D97-AF65-F5344CB8AC3E}">
        <p14:creationId xmlns:p14="http://schemas.microsoft.com/office/powerpoint/2010/main" val="2499487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47455" y="838200"/>
            <a:ext cx="4847395" cy="5778309"/>
          </a:xfrm>
          <a:prstGeom prst="rect">
            <a:avLst/>
          </a:prstGeom>
        </p:spPr>
      </p:pic>
      <p:sp>
        <p:nvSpPr>
          <p:cNvPr id="7" name="Title 1"/>
          <p:cNvSpPr>
            <a:spLocks noGrp="1"/>
          </p:cNvSpPr>
          <p:nvPr>
            <p:ph type="title"/>
          </p:nvPr>
        </p:nvSpPr>
        <p:spPr>
          <a:xfrm>
            <a:off x="226953" y="179344"/>
            <a:ext cx="8639955" cy="354057"/>
          </a:xfrm>
        </p:spPr>
        <p:txBody>
          <a:bodyPr/>
          <a:lstStyle/>
          <a:p>
            <a:r>
              <a:rPr lang="ru-RU" dirty="0" smtClean="0"/>
              <a:t>Виды компиляции.</a:t>
            </a:r>
            <a:r>
              <a:rPr lang="ru-RU" dirty="0"/>
              <a:t> </a:t>
            </a:r>
            <a:r>
              <a:rPr lang="ru-RU" dirty="0" smtClean="0"/>
              <a:t>JIT</a:t>
            </a:r>
            <a:r>
              <a:rPr lang="ru-RU" dirty="0"/>
              <a:t>-компиляция</a:t>
            </a:r>
            <a:endParaRPr lang="en-US" dirty="0"/>
          </a:p>
        </p:txBody>
      </p:sp>
    </p:spTree>
    <p:extLst>
      <p:ext uri="{BB962C8B-B14F-4D97-AF65-F5344CB8AC3E}">
        <p14:creationId xmlns:p14="http://schemas.microsoft.com/office/powerpoint/2010/main" val="39779483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26953" y="179344"/>
            <a:ext cx="8639955" cy="354057"/>
          </a:xfrm>
        </p:spPr>
        <p:txBody>
          <a:bodyPr/>
          <a:lstStyle/>
          <a:p>
            <a:r>
              <a:rPr lang="ru-RU" dirty="0"/>
              <a:t>Виды </a:t>
            </a:r>
            <a:r>
              <a:rPr lang="ru-RU" dirty="0" smtClean="0"/>
              <a:t>компиляции. </a:t>
            </a:r>
            <a:r>
              <a:rPr lang="ru-RU" dirty="0" err="1" smtClean="0"/>
              <a:t>Pre</a:t>
            </a:r>
            <a:r>
              <a:rPr lang="ru-RU" dirty="0"/>
              <a:t>-</a:t>
            </a:r>
            <a:r>
              <a:rPr lang="ru-RU" dirty="0" smtClean="0"/>
              <a:t>JIT</a:t>
            </a:r>
            <a:r>
              <a:rPr lang="ru-RU" dirty="0"/>
              <a:t>-</a:t>
            </a:r>
            <a:r>
              <a:rPr lang="ru-RU" dirty="0" smtClean="0"/>
              <a:t>компиляция</a:t>
            </a:r>
            <a:endParaRPr lang="en-US" dirty="0"/>
          </a:p>
        </p:txBody>
      </p:sp>
      <p:pic>
        <p:nvPicPr>
          <p:cNvPr id="2" name="Picture 1"/>
          <p:cNvPicPr>
            <a:picLocks noChangeAspect="1"/>
          </p:cNvPicPr>
          <p:nvPr/>
        </p:nvPicPr>
        <p:blipFill>
          <a:blip r:embed="rId2"/>
          <a:stretch>
            <a:fillRect/>
          </a:stretch>
        </p:blipFill>
        <p:spPr>
          <a:xfrm>
            <a:off x="2493818" y="758112"/>
            <a:ext cx="4169402" cy="5718888"/>
          </a:xfrm>
          <a:prstGeom prst="rect">
            <a:avLst/>
          </a:prstGeom>
        </p:spPr>
      </p:pic>
    </p:spTree>
    <p:extLst>
      <p:ext uri="{BB962C8B-B14F-4D97-AF65-F5344CB8AC3E}">
        <p14:creationId xmlns:p14="http://schemas.microsoft.com/office/powerpoint/2010/main" val="6066908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26953" y="179344"/>
            <a:ext cx="8639955" cy="354057"/>
          </a:xfrm>
        </p:spPr>
        <p:txBody>
          <a:bodyPr/>
          <a:lstStyle/>
          <a:p>
            <a:r>
              <a:rPr lang="ru-RU" dirty="0"/>
              <a:t>Виды </a:t>
            </a:r>
            <a:r>
              <a:rPr lang="ru-RU" dirty="0" smtClean="0"/>
              <a:t>компиляции. </a:t>
            </a:r>
            <a:r>
              <a:rPr lang="en-US" dirty="0" err="1" smtClean="0"/>
              <a:t>Econo</a:t>
            </a:r>
            <a:r>
              <a:rPr lang="ru-RU" dirty="0" smtClean="0"/>
              <a:t>-</a:t>
            </a:r>
            <a:r>
              <a:rPr lang="en-US" dirty="0" smtClean="0"/>
              <a:t>JIT</a:t>
            </a:r>
            <a:r>
              <a:rPr lang="ru-RU" dirty="0" smtClean="0"/>
              <a:t>-компиляция</a:t>
            </a:r>
            <a:endParaRPr lang="en-US" dirty="0"/>
          </a:p>
        </p:txBody>
      </p:sp>
      <p:pic>
        <p:nvPicPr>
          <p:cNvPr id="3" name="Picture 2"/>
          <p:cNvPicPr>
            <a:picLocks noChangeAspect="1"/>
          </p:cNvPicPr>
          <p:nvPr/>
        </p:nvPicPr>
        <p:blipFill>
          <a:blip r:embed="rId3"/>
          <a:stretch>
            <a:fillRect/>
          </a:stretch>
        </p:blipFill>
        <p:spPr>
          <a:xfrm>
            <a:off x="2008909" y="685800"/>
            <a:ext cx="4977818" cy="5943600"/>
          </a:xfrm>
          <a:prstGeom prst="rect">
            <a:avLst/>
          </a:prstGeom>
        </p:spPr>
      </p:pic>
    </p:spTree>
    <p:extLst>
      <p:ext uri="{BB962C8B-B14F-4D97-AF65-F5344CB8AC3E}">
        <p14:creationId xmlns:p14="http://schemas.microsoft.com/office/powerpoint/2010/main" val="33591001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26953" y="179344"/>
            <a:ext cx="8639955" cy="354057"/>
          </a:xfrm>
        </p:spPr>
        <p:txBody>
          <a:bodyPr/>
          <a:lstStyle/>
          <a:p>
            <a:r>
              <a:rPr lang="en-US" dirty="0" smtClean="0"/>
              <a:t>Execution Engine Class (</a:t>
            </a:r>
            <a:r>
              <a:rPr lang="en-US" dirty="0" err="1" smtClean="0"/>
              <a:t>EEClass</a:t>
            </a:r>
            <a:r>
              <a:rPr lang="en-US" dirty="0" smtClean="0"/>
              <a:t>)</a:t>
            </a:r>
            <a:endParaRPr lang="en-US" dirty="0"/>
          </a:p>
        </p:txBody>
      </p:sp>
      <p:pic>
        <p:nvPicPr>
          <p:cNvPr id="6" name="Picture 5"/>
          <p:cNvPicPr>
            <a:picLocks noChangeAspect="1"/>
          </p:cNvPicPr>
          <p:nvPr/>
        </p:nvPicPr>
        <p:blipFill>
          <a:blip r:embed="rId2"/>
          <a:stretch>
            <a:fillRect/>
          </a:stretch>
        </p:blipFill>
        <p:spPr>
          <a:xfrm>
            <a:off x="277091" y="1600199"/>
            <a:ext cx="8659091" cy="4145901"/>
          </a:xfrm>
          <a:prstGeom prst="rect">
            <a:avLst/>
          </a:prstGeom>
          <a:ln>
            <a:solidFill>
              <a:schemeClr val="tx2"/>
            </a:solidFill>
          </a:ln>
          <a:effectLst>
            <a:outerShdw blurRad="50800" dist="38100" dir="2700000" algn="tl" rotWithShape="0">
              <a:srgbClr val="000000">
                <a:alpha val="43000"/>
              </a:srgbClr>
            </a:outerShdw>
          </a:effectLst>
        </p:spPr>
      </p:pic>
      <p:sp>
        <p:nvSpPr>
          <p:cNvPr id="9" name="Rectangle 8"/>
          <p:cNvSpPr/>
          <p:nvPr/>
        </p:nvSpPr>
        <p:spPr>
          <a:xfrm>
            <a:off x="3740727" y="990600"/>
            <a:ext cx="3213700" cy="338554"/>
          </a:xfrm>
          <a:prstGeom prst="rect">
            <a:avLst/>
          </a:prstGeom>
          <a:ln>
            <a:noFill/>
          </a:ln>
        </p:spPr>
        <p:txBody>
          <a:bodyPr wrap="none">
            <a:spAutoFit/>
          </a:bodyPr>
          <a:lstStyle/>
          <a:p>
            <a:r>
              <a:rPr lang="en-US" sz="1600" b="1" dirty="0">
                <a:solidFill>
                  <a:srgbClr val="1F497D"/>
                </a:solidFill>
                <a:latin typeface="Lucida Handwriting"/>
                <a:cs typeface="Lucida Handwriting"/>
              </a:rPr>
              <a:t>SOS Debugging Extension</a:t>
            </a:r>
          </a:p>
        </p:txBody>
      </p:sp>
      <p:cxnSp>
        <p:nvCxnSpPr>
          <p:cNvPr id="10" name="Straight Arrow Connector 9"/>
          <p:cNvCxnSpPr>
            <a:stCxn id="9" idx="1"/>
          </p:cNvCxnSpPr>
          <p:nvPr/>
        </p:nvCxnSpPr>
        <p:spPr>
          <a:xfrm flipH="1">
            <a:off x="2840615" y="1159877"/>
            <a:ext cx="900112" cy="21224"/>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207818" y="990600"/>
            <a:ext cx="2909455" cy="369332"/>
          </a:xfrm>
          <a:prstGeom prst="rect">
            <a:avLst/>
          </a:prstGeom>
          <a:ln>
            <a:solidFill>
              <a:srgbClr val="FFFFFF"/>
            </a:solidFill>
          </a:ln>
        </p:spPr>
        <p:txBody>
          <a:bodyPr wrap="square">
            <a:spAutoFit/>
          </a:bodyPr>
          <a:lstStyle/>
          <a:p>
            <a:endParaRPr lang="en-US" dirty="0">
              <a:latin typeface="Consolas"/>
              <a:cs typeface="Consolas"/>
            </a:endParaRPr>
          </a:p>
        </p:txBody>
      </p:sp>
      <p:cxnSp>
        <p:nvCxnSpPr>
          <p:cNvPr id="12" name="Straight Arrow Connector 11"/>
          <p:cNvCxnSpPr/>
          <p:nvPr/>
        </p:nvCxnSpPr>
        <p:spPr>
          <a:xfrm flipH="1">
            <a:off x="2770909" y="3429000"/>
            <a:ext cx="3948545" cy="76200"/>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6472721" y="3200400"/>
            <a:ext cx="2380139" cy="338554"/>
          </a:xfrm>
          <a:prstGeom prst="rect">
            <a:avLst/>
          </a:prstGeom>
          <a:ln>
            <a:noFill/>
          </a:ln>
        </p:spPr>
        <p:txBody>
          <a:bodyPr wrap="none">
            <a:spAutoFit/>
          </a:bodyPr>
          <a:lstStyle/>
          <a:p>
            <a:pPr algn="ctr"/>
            <a:r>
              <a:rPr lang="en-US" sz="1600" b="1" dirty="0" smtClean="0">
                <a:solidFill>
                  <a:srgbClr val="1F497D"/>
                </a:solidFill>
                <a:latin typeface="Lucida Handwriting"/>
                <a:cs typeface="Lucida Handwriting"/>
              </a:rPr>
              <a:t>Total Method Slots</a:t>
            </a:r>
            <a:endParaRPr lang="en-US" sz="1600" b="1" dirty="0">
              <a:solidFill>
                <a:srgbClr val="1F497D"/>
              </a:solidFill>
              <a:latin typeface="Lucida Handwriting"/>
              <a:cs typeface="Lucida Handwriting"/>
            </a:endParaRPr>
          </a:p>
        </p:txBody>
      </p:sp>
      <p:cxnSp>
        <p:nvCxnSpPr>
          <p:cNvPr id="16" name="Straight Arrow Connector 15"/>
          <p:cNvCxnSpPr>
            <a:stCxn id="17" idx="1"/>
          </p:cNvCxnSpPr>
          <p:nvPr/>
        </p:nvCxnSpPr>
        <p:spPr>
          <a:xfrm flipH="1">
            <a:off x="3117274" y="3826877"/>
            <a:ext cx="2624831" cy="440324"/>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5742105" y="3657600"/>
            <a:ext cx="3213700" cy="338554"/>
          </a:xfrm>
          <a:prstGeom prst="rect">
            <a:avLst/>
          </a:prstGeom>
          <a:ln>
            <a:noFill/>
          </a:ln>
        </p:spPr>
        <p:txBody>
          <a:bodyPr wrap="none">
            <a:spAutoFit/>
          </a:bodyPr>
          <a:lstStyle/>
          <a:p>
            <a:pPr algn="ctr"/>
            <a:r>
              <a:rPr lang="en-US" sz="1600" b="1" dirty="0" smtClean="0">
                <a:solidFill>
                  <a:srgbClr val="1F497D"/>
                </a:solidFill>
                <a:latin typeface="Lucida Handwriting"/>
                <a:cs typeface="Lucida Handwriting"/>
              </a:rPr>
              <a:t>Number of instance fields</a:t>
            </a:r>
          </a:p>
        </p:txBody>
      </p:sp>
      <p:cxnSp>
        <p:nvCxnSpPr>
          <p:cNvPr id="22" name="Straight Arrow Connector 21"/>
          <p:cNvCxnSpPr>
            <a:stCxn id="23" idx="1"/>
          </p:cNvCxnSpPr>
          <p:nvPr/>
        </p:nvCxnSpPr>
        <p:spPr>
          <a:xfrm flipH="1">
            <a:off x="3048003" y="4360277"/>
            <a:ext cx="3087214" cy="135524"/>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6135217" y="4191000"/>
            <a:ext cx="2854628" cy="338554"/>
          </a:xfrm>
          <a:prstGeom prst="rect">
            <a:avLst/>
          </a:prstGeom>
        </p:spPr>
        <p:txBody>
          <a:bodyPr wrap="none">
            <a:spAutoFit/>
          </a:bodyPr>
          <a:lstStyle/>
          <a:p>
            <a:pPr algn="ctr"/>
            <a:r>
              <a:rPr lang="en-US" sz="1600" b="1" dirty="0">
                <a:solidFill>
                  <a:srgbClr val="1F497D"/>
                </a:solidFill>
                <a:latin typeface="Lucida Handwriting"/>
                <a:cs typeface="Lucida Handwriting"/>
              </a:rPr>
              <a:t>Number of </a:t>
            </a:r>
            <a:r>
              <a:rPr lang="en-US" sz="1600" b="1" dirty="0" smtClean="0">
                <a:solidFill>
                  <a:srgbClr val="1F497D"/>
                </a:solidFill>
                <a:latin typeface="Lucida Handwriting"/>
                <a:cs typeface="Lucida Handwriting"/>
              </a:rPr>
              <a:t>static fields</a:t>
            </a:r>
            <a:endParaRPr lang="en-US" sz="1600" b="1" dirty="0">
              <a:solidFill>
                <a:srgbClr val="1F497D"/>
              </a:solidFill>
              <a:latin typeface="Lucida Handwriting"/>
              <a:cs typeface="Lucida Handwriting"/>
            </a:endParaRPr>
          </a:p>
        </p:txBody>
      </p:sp>
      <p:cxnSp>
        <p:nvCxnSpPr>
          <p:cNvPr id="24" name="Straight Arrow Connector 23"/>
          <p:cNvCxnSpPr/>
          <p:nvPr/>
        </p:nvCxnSpPr>
        <p:spPr>
          <a:xfrm flipH="1">
            <a:off x="2355273" y="2667000"/>
            <a:ext cx="3740727" cy="609600"/>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5840183" y="2514600"/>
            <a:ext cx="3098284" cy="338554"/>
          </a:xfrm>
          <a:prstGeom prst="rect">
            <a:avLst/>
          </a:prstGeom>
        </p:spPr>
        <p:txBody>
          <a:bodyPr wrap="none">
            <a:spAutoFit/>
          </a:bodyPr>
          <a:lstStyle/>
          <a:p>
            <a:pPr algn="ctr"/>
            <a:r>
              <a:rPr lang="en-US" sz="1600" b="1" dirty="0" smtClean="0">
                <a:solidFill>
                  <a:srgbClr val="1F497D"/>
                </a:solidFill>
                <a:latin typeface="Lucida Handwriting"/>
                <a:cs typeface="Lucida Handwriting"/>
              </a:rPr>
              <a:t>Number of slot in </a:t>
            </a:r>
            <a:r>
              <a:rPr lang="en-US" sz="1600" b="1" dirty="0" err="1" smtClean="0">
                <a:solidFill>
                  <a:srgbClr val="1F497D"/>
                </a:solidFill>
                <a:latin typeface="Lucida Handwriting"/>
                <a:cs typeface="Lucida Handwriting"/>
              </a:rPr>
              <a:t>VTable</a:t>
            </a:r>
            <a:endParaRPr lang="en-US" sz="1600" b="1" dirty="0">
              <a:solidFill>
                <a:srgbClr val="1F497D"/>
              </a:solidFill>
              <a:latin typeface="Lucida Handwriting"/>
              <a:cs typeface="Lucida Handwriting"/>
            </a:endParaRPr>
          </a:p>
        </p:txBody>
      </p:sp>
      <p:sp>
        <p:nvSpPr>
          <p:cNvPr id="40" name="Rectangle 39"/>
          <p:cNvSpPr/>
          <p:nvPr/>
        </p:nvSpPr>
        <p:spPr>
          <a:xfrm>
            <a:off x="346364" y="1066800"/>
            <a:ext cx="2596008" cy="369332"/>
          </a:xfrm>
          <a:prstGeom prst="rect">
            <a:avLst/>
          </a:prstGeom>
        </p:spPr>
        <p:txBody>
          <a:bodyPr wrap="none">
            <a:spAutoFit/>
          </a:bodyPr>
          <a:lstStyle/>
          <a:p>
            <a:r>
              <a:rPr lang="en-US" b="1" dirty="0">
                <a:latin typeface="Consolas"/>
                <a:cs typeface="Consolas"/>
              </a:rPr>
              <a:t>!</a:t>
            </a:r>
            <a:r>
              <a:rPr lang="en-US" b="1" dirty="0" err="1">
                <a:latin typeface="Consolas"/>
                <a:cs typeface="Consolas"/>
              </a:rPr>
              <a:t>DumpClass</a:t>
            </a:r>
            <a:r>
              <a:rPr lang="en-US" b="1" dirty="0">
                <a:latin typeface="Consolas"/>
                <a:cs typeface="Consolas"/>
              </a:rPr>
              <a:t> 007a1328</a:t>
            </a:r>
          </a:p>
        </p:txBody>
      </p:sp>
    </p:spTree>
    <p:extLst>
      <p:ext uri="{BB962C8B-B14F-4D97-AF65-F5344CB8AC3E}">
        <p14:creationId xmlns:p14="http://schemas.microsoft.com/office/powerpoint/2010/main" val="20082302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Group 143"/>
          <p:cNvGrpSpPr/>
          <p:nvPr/>
        </p:nvGrpSpPr>
        <p:grpSpPr>
          <a:xfrm>
            <a:off x="429500" y="533400"/>
            <a:ext cx="8419419" cy="6184198"/>
            <a:chOff x="240693" y="152400"/>
            <a:chExt cx="9741035" cy="6642287"/>
          </a:xfrm>
        </p:grpSpPr>
        <p:sp>
          <p:nvSpPr>
            <p:cNvPr id="6" name="Rectangle 5"/>
            <p:cNvSpPr/>
            <p:nvPr/>
          </p:nvSpPr>
          <p:spPr bwMode="auto">
            <a:xfrm>
              <a:off x="304800" y="990600"/>
              <a:ext cx="1981200" cy="1600200"/>
            </a:xfrm>
            <a:prstGeom prst="rect">
              <a:avLst/>
            </a:prstGeom>
            <a:solidFill>
              <a:srgbClr val="FFFF00"/>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spcAft>
                  <a:spcPts val="1000"/>
                </a:spcAft>
              </a:pPr>
              <a:endParaRPr lang="en-US" b="1" dirty="0" smtClean="0"/>
            </a:p>
          </p:txBody>
        </p:sp>
        <p:sp>
          <p:nvSpPr>
            <p:cNvPr id="44" name="TextBox 43"/>
            <p:cNvSpPr txBox="1"/>
            <p:nvPr/>
          </p:nvSpPr>
          <p:spPr>
            <a:xfrm>
              <a:off x="379808" y="228600"/>
              <a:ext cx="2264132" cy="628093"/>
            </a:xfrm>
            <a:prstGeom prst="rect">
              <a:avLst/>
            </a:prstGeom>
            <a:noFill/>
          </p:spPr>
          <p:txBody>
            <a:bodyPr wrap="none" rtlCol="0">
              <a:spAutoFit/>
            </a:bodyPr>
            <a:lstStyle/>
            <a:p>
              <a:pPr algn="ctr"/>
              <a:r>
                <a:rPr lang="en-US" sz="1600" b="1" dirty="0">
                  <a:solidFill>
                    <a:srgbClr val="1F497D"/>
                  </a:solidFill>
                  <a:latin typeface="Lucida Handwriting"/>
                  <a:cs typeface="Lucida Handwriting"/>
                </a:rPr>
                <a:t>Employee </a:t>
              </a:r>
              <a:r>
                <a:rPr lang="en-US" sz="1600" b="1" dirty="0" smtClean="0">
                  <a:solidFill>
                    <a:srgbClr val="1F497D"/>
                  </a:solidFill>
                  <a:latin typeface="Lucida Handwriting"/>
                  <a:cs typeface="Lucida Handwriting"/>
                </a:rPr>
                <a:t>Class</a:t>
              </a:r>
            </a:p>
            <a:p>
              <a:pPr algn="ctr"/>
              <a:r>
                <a:rPr lang="en-US" sz="1600" b="1" dirty="0" smtClean="0">
                  <a:solidFill>
                    <a:srgbClr val="1F497D"/>
                  </a:solidFill>
                  <a:latin typeface="Lucida Handwriting"/>
                  <a:cs typeface="Lucida Handwriting"/>
                </a:rPr>
                <a:t> </a:t>
              </a:r>
              <a:r>
                <a:rPr lang="en-US" sz="1600" b="1" dirty="0">
                  <a:solidFill>
                    <a:srgbClr val="1F497D"/>
                  </a:solidFill>
                  <a:latin typeface="Lucida Handwriting"/>
                  <a:cs typeface="Lucida Handwriting"/>
                </a:rPr>
                <a:t>Instance </a:t>
              </a:r>
            </a:p>
          </p:txBody>
        </p:sp>
        <p:sp>
          <p:nvSpPr>
            <p:cNvPr id="10" name="TextBox 9"/>
            <p:cNvSpPr txBox="1"/>
            <p:nvPr/>
          </p:nvSpPr>
          <p:spPr>
            <a:xfrm>
              <a:off x="2468759" y="561622"/>
              <a:ext cx="713499" cy="363632"/>
            </a:xfrm>
            <a:prstGeom prst="rect">
              <a:avLst/>
            </a:prstGeom>
            <a:noFill/>
          </p:spPr>
          <p:txBody>
            <a:bodyPr wrap="none" rtlCol="0">
              <a:spAutoFit/>
            </a:bodyPr>
            <a:lstStyle/>
            <a:p>
              <a:r>
                <a:rPr lang="en-US" sz="1600" b="1" dirty="0" smtClean="0">
                  <a:solidFill>
                    <a:srgbClr val="1F497D"/>
                  </a:solidFill>
                  <a:latin typeface="Lucida Handwriting"/>
                  <a:cs typeface="Lucida Handwriting"/>
                </a:rPr>
                <a:t>-12</a:t>
              </a:r>
              <a:endParaRPr lang="en-US" sz="1600" b="1" dirty="0">
                <a:solidFill>
                  <a:srgbClr val="1F497D"/>
                </a:solidFill>
                <a:latin typeface="Lucida Handwriting"/>
                <a:cs typeface="Lucida Handwriting"/>
              </a:endParaRPr>
            </a:p>
          </p:txBody>
        </p:sp>
        <p:sp>
          <p:nvSpPr>
            <p:cNvPr id="41" name="Rectangle 40"/>
            <p:cNvSpPr/>
            <p:nvPr/>
          </p:nvSpPr>
          <p:spPr>
            <a:xfrm>
              <a:off x="3099289" y="152400"/>
              <a:ext cx="3421422" cy="363632"/>
            </a:xfrm>
            <a:prstGeom prst="rect">
              <a:avLst/>
            </a:prstGeom>
            <a:noFill/>
            <a:ln>
              <a:noFill/>
            </a:ln>
          </p:spPr>
          <p:txBody>
            <a:bodyPr wrap="none">
              <a:spAutoFit/>
            </a:bodyPr>
            <a:lstStyle/>
            <a:p>
              <a:pPr lvl="0"/>
              <a:r>
                <a:rPr lang="en-US" sz="1600" b="1" dirty="0">
                  <a:solidFill>
                    <a:srgbClr val="1F497D"/>
                  </a:solidFill>
                  <a:latin typeface="Lucida Handwriting"/>
                  <a:cs typeface="Lucida Handwriting"/>
                </a:rPr>
                <a:t>Employee </a:t>
              </a:r>
              <a:r>
                <a:rPr lang="en-US" sz="1600" b="1" dirty="0" smtClean="0">
                  <a:solidFill>
                    <a:srgbClr val="1F497D"/>
                  </a:solidFill>
                  <a:latin typeface="Lucida Handwriting"/>
                  <a:cs typeface="Lucida Handwriting"/>
                </a:rPr>
                <a:t>Method Table</a:t>
              </a:r>
              <a:r>
                <a:rPr lang="ru-RU" sz="1600" b="1" dirty="0" smtClean="0">
                  <a:solidFill>
                    <a:srgbClr val="1F497D"/>
                  </a:solidFill>
                  <a:latin typeface="Lucida Handwriting"/>
                  <a:cs typeface="Lucida Handwriting"/>
                </a:rPr>
                <a:t> </a:t>
              </a:r>
              <a:endParaRPr lang="en-US" sz="1600" b="1" dirty="0">
                <a:solidFill>
                  <a:srgbClr val="1F497D"/>
                </a:solidFill>
                <a:latin typeface="Lucida Handwriting"/>
                <a:cs typeface="Lucida Handwriting"/>
              </a:endParaRPr>
            </a:p>
          </p:txBody>
        </p:sp>
        <p:sp>
          <p:nvSpPr>
            <p:cNvPr id="32" name="Rectangle 31"/>
            <p:cNvSpPr/>
            <p:nvPr/>
          </p:nvSpPr>
          <p:spPr bwMode="auto">
            <a:xfrm>
              <a:off x="3099289" y="685800"/>
              <a:ext cx="2895600" cy="5562600"/>
            </a:xfrm>
            <a:prstGeom prst="rect">
              <a:avLst/>
            </a:prstGeom>
            <a:solidFill>
              <a:schemeClr val="accent1">
                <a:lumMod val="40000"/>
                <a:lumOff val="6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spcAft>
                  <a:spcPts val="1000"/>
                </a:spcAft>
              </a:pPr>
              <a:endParaRPr lang="en-US" b="1" dirty="0" smtClean="0"/>
            </a:p>
          </p:txBody>
        </p:sp>
        <p:sp>
          <p:nvSpPr>
            <p:cNvPr id="3" name="Rectangle 2"/>
            <p:cNvSpPr/>
            <p:nvPr/>
          </p:nvSpPr>
          <p:spPr>
            <a:xfrm>
              <a:off x="240693" y="1066800"/>
              <a:ext cx="2068284" cy="396690"/>
            </a:xfrm>
            <a:prstGeom prst="rect">
              <a:avLst/>
            </a:prstGeom>
          </p:spPr>
          <p:txBody>
            <a:bodyPr wrap="none">
              <a:spAutoFit/>
            </a:bodyPr>
            <a:lstStyle/>
            <a:p>
              <a:pPr algn="ctr"/>
              <a:r>
                <a:rPr lang="en-US" b="1" dirty="0">
                  <a:latin typeface="+mn-lt"/>
                </a:rPr>
                <a:t>Sync Block Index</a:t>
              </a:r>
            </a:p>
          </p:txBody>
        </p:sp>
        <p:sp>
          <p:nvSpPr>
            <p:cNvPr id="4" name="Rectangle 3"/>
            <p:cNvSpPr/>
            <p:nvPr/>
          </p:nvSpPr>
          <p:spPr>
            <a:xfrm>
              <a:off x="501229" y="1611868"/>
              <a:ext cx="1597498" cy="396690"/>
            </a:xfrm>
            <a:prstGeom prst="rect">
              <a:avLst/>
            </a:prstGeom>
          </p:spPr>
          <p:txBody>
            <a:bodyPr wrap="none">
              <a:spAutoFit/>
            </a:bodyPr>
            <a:lstStyle/>
            <a:p>
              <a:pPr algn="ctr"/>
              <a:r>
                <a:rPr lang="en-US" b="1" dirty="0">
                  <a:latin typeface="+mn-lt"/>
                </a:rPr>
                <a:t>Type Handle </a:t>
              </a:r>
            </a:p>
          </p:txBody>
        </p:sp>
        <p:sp>
          <p:nvSpPr>
            <p:cNvPr id="42" name="Rectangle 41"/>
            <p:cNvSpPr/>
            <p:nvPr/>
          </p:nvSpPr>
          <p:spPr>
            <a:xfrm>
              <a:off x="371640" y="2145268"/>
              <a:ext cx="1806926" cy="396690"/>
            </a:xfrm>
            <a:prstGeom prst="rect">
              <a:avLst/>
            </a:prstGeom>
          </p:spPr>
          <p:txBody>
            <a:bodyPr wrap="none">
              <a:spAutoFit/>
            </a:bodyPr>
            <a:lstStyle/>
            <a:p>
              <a:pPr algn="ctr"/>
              <a:r>
                <a:rPr lang="en-US" b="1" dirty="0" smtClean="0">
                  <a:latin typeface="+mn-lt"/>
                </a:rPr>
                <a:t>Instance fields</a:t>
              </a:r>
              <a:endParaRPr lang="en-US" b="1" dirty="0">
                <a:latin typeface="+mn-lt"/>
              </a:endParaRPr>
            </a:p>
          </p:txBody>
        </p:sp>
        <p:cxnSp>
          <p:nvCxnSpPr>
            <p:cNvPr id="11" name="Straight Connector 10"/>
            <p:cNvCxnSpPr/>
            <p:nvPr/>
          </p:nvCxnSpPr>
          <p:spPr>
            <a:xfrm>
              <a:off x="304800" y="1524000"/>
              <a:ext cx="19812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04800" y="2057400"/>
              <a:ext cx="19812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099288" y="2971800"/>
              <a:ext cx="28956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099288" y="1143000"/>
              <a:ext cx="28956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099288" y="1600200"/>
              <a:ext cx="28956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099288" y="2057400"/>
              <a:ext cx="28956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099288" y="2514600"/>
              <a:ext cx="28956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099288" y="3429000"/>
              <a:ext cx="28956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4242288" y="1143000"/>
              <a:ext cx="766826" cy="396690"/>
            </a:xfrm>
            <a:prstGeom prst="rect">
              <a:avLst/>
            </a:prstGeom>
          </p:spPr>
          <p:txBody>
            <a:bodyPr wrap="none">
              <a:spAutoFit/>
            </a:bodyPr>
            <a:lstStyle/>
            <a:p>
              <a:r>
                <a:rPr lang="en-US" b="1" dirty="0">
                  <a:latin typeface="+mn-lt"/>
                </a:rPr>
                <a:t>Flags</a:t>
              </a:r>
            </a:p>
          </p:txBody>
        </p:sp>
        <p:sp>
          <p:nvSpPr>
            <p:cNvPr id="59" name="Rectangle 58"/>
            <p:cNvSpPr/>
            <p:nvPr/>
          </p:nvSpPr>
          <p:spPr>
            <a:xfrm>
              <a:off x="3708888" y="1600200"/>
              <a:ext cx="1979319" cy="396690"/>
            </a:xfrm>
            <a:prstGeom prst="rect">
              <a:avLst/>
            </a:prstGeom>
          </p:spPr>
          <p:txBody>
            <a:bodyPr wrap="none">
              <a:spAutoFit/>
            </a:bodyPr>
            <a:lstStyle/>
            <a:p>
              <a:r>
                <a:rPr lang="en-US" b="1" dirty="0">
                  <a:latin typeface="+mn-lt"/>
                </a:rPr>
                <a:t>Instance Size - 4 </a:t>
              </a:r>
            </a:p>
          </p:txBody>
        </p:sp>
        <p:sp>
          <p:nvSpPr>
            <p:cNvPr id="61" name="Rectangle 60"/>
            <p:cNvSpPr/>
            <p:nvPr/>
          </p:nvSpPr>
          <p:spPr>
            <a:xfrm>
              <a:off x="4049149" y="685800"/>
              <a:ext cx="967778" cy="396690"/>
            </a:xfrm>
            <a:prstGeom prst="rect">
              <a:avLst/>
            </a:prstGeom>
          </p:spPr>
          <p:txBody>
            <a:bodyPr wrap="none">
              <a:spAutoFit/>
            </a:bodyPr>
            <a:lstStyle/>
            <a:p>
              <a:pPr algn="ctr"/>
              <a:r>
                <a:rPr lang="en-US" b="1" dirty="0" err="1" smtClean="0">
                  <a:latin typeface="+mn-lt"/>
                </a:rPr>
                <a:t>GCInfo</a:t>
              </a:r>
              <a:endParaRPr lang="en-US" b="1" dirty="0">
                <a:latin typeface="+mn-lt"/>
              </a:endParaRPr>
            </a:p>
          </p:txBody>
        </p:sp>
        <p:sp>
          <p:nvSpPr>
            <p:cNvPr id="20" name="Rectangle 19"/>
            <p:cNvSpPr/>
            <p:nvPr/>
          </p:nvSpPr>
          <p:spPr>
            <a:xfrm>
              <a:off x="3104068" y="2034822"/>
              <a:ext cx="2899158" cy="396690"/>
            </a:xfrm>
            <a:prstGeom prst="rect">
              <a:avLst/>
            </a:prstGeom>
          </p:spPr>
          <p:txBody>
            <a:bodyPr wrap="none">
              <a:spAutoFit/>
            </a:bodyPr>
            <a:lstStyle/>
            <a:p>
              <a:r>
                <a:rPr lang="en-US" b="1" dirty="0">
                  <a:latin typeface="+mn-lt"/>
                </a:rPr>
                <a:t>Flags, # Virtual Methods</a:t>
              </a:r>
            </a:p>
          </p:txBody>
        </p:sp>
        <p:sp>
          <p:nvSpPr>
            <p:cNvPr id="21" name="Rectangle 20"/>
            <p:cNvSpPr/>
            <p:nvPr/>
          </p:nvSpPr>
          <p:spPr>
            <a:xfrm>
              <a:off x="3121244" y="2530288"/>
              <a:ext cx="2832420" cy="396690"/>
            </a:xfrm>
            <a:prstGeom prst="rect">
              <a:avLst/>
            </a:prstGeom>
          </p:spPr>
          <p:txBody>
            <a:bodyPr wrap="none">
              <a:spAutoFit/>
            </a:bodyPr>
            <a:lstStyle/>
            <a:p>
              <a:r>
                <a:rPr lang="en-US" b="1" dirty="0">
                  <a:latin typeface="+mn-lt"/>
                </a:rPr>
                <a:t># Methods, # Interfaces</a:t>
              </a:r>
            </a:p>
          </p:txBody>
        </p:sp>
        <p:sp>
          <p:nvSpPr>
            <p:cNvPr id="22" name="Rectangle 21"/>
            <p:cNvSpPr/>
            <p:nvPr/>
          </p:nvSpPr>
          <p:spPr>
            <a:xfrm>
              <a:off x="3521597" y="2971799"/>
              <a:ext cx="2039174" cy="396690"/>
            </a:xfrm>
            <a:prstGeom prst="rect">
              <a:avLst/>
            </a:prstGeom>
          </p:spPr>
          <p:txBody>
            <a:bodyPr wrap="none">
              <a:spAutoFit/>
            </a:bodyPr>
            <a:lstStyle/>
            <a:p>
              <a:r>
                <a:rPr lang="en-US" b="1" dirty="0">
                  <a:latin typeface="+mn-lt"/>
                </a:rPr>
                <a:t>Base MT Pointer</a:t>
              </a:r>
            </a:p>
          </p:txBody>
        </p:sp>
        <p:cxnSp>
          <p:nvCxnSpPr>
            <p:cNvPr id="67" name="Straight Connector 66"/>
            <p:cNvCxnSpPr/>
            <p:nvPr/>
          </p:nvCxnSpPr>
          <p:spPr>
            <a:xfrm>
              <a:off x="3099288" y="3733800"/>
              <a:ext cx="28956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099288" y="4191000"/>
              <a:ext cx="28956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3740449" y="3733800"/>
              <a:ext cx="1903033" cy="396690"/>
            </a:xfrm>
            <a:prstGeom prst="rect">
              <a:avLst/>
            </a:prstGeom>
          </p:spPr>
          <p:txBody>
            <a:bodyPr wrap="none">
              <a:spAutoFit/>
            </a:bodyPr>
            <a:lstStyle/>
            <a:p>
              <a:r>
                <a:rPr lang="en-US" b="1" dirty="0" err="1">
                  <a:latin typeface="+mn-lt"/>
                </a:rPr>
                <a:t>EEClass</a:t>
              </a:r>
              <a:r>
                <a:rPr lang="en-US" b="1" dirty="0">
                  <a:latin typeface="+mn-lt"/>
                </a:rPr>
                <a:t> Pointer</a:t>
              </a:r>
            </a:p>
          </p:txBody>
        </p:sp>
        <p:cxnSp>
          <p:nvCxnSpPr>
            <p:cNvPr id="69" name="Straight Connector 68"/>
            <p:cNvCxnSpPr/>
            <p:nvPr/>
          </p:nvCxnSpPr>
          <p:spPr>
            <a:xfrm>
              <a:off x="3099288" y="4495800"/>
              <a:ext cx="28956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3099288" y="4953000"/>
              <a:ext cx="28956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099288" y="5410200"/>
              <a:ext cx="28956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3267340" y="4952998"/>
              <a:ext cx="2427191" cy="396690"/>
            </a:xfrm>
            <a:prstGeom prst="rect">
              <a:avLst/>
            </a:prstGeom>
          </p:spPr>
          <p:txBody>
            <a:bodyPr wrap="none">
              <a:spAutoFit/>
            </a:bodyPr>
            <a:lstStyle/>
            <a:p>
              <a:pPr algn="ctr"/>
              <a:r>
                <a:rPr lang="en-US" b="1" dirty="0">
                  <a:latin typeface="+mn-lt"/>
                </a:rPr>
                <a:t>Pointer to Methods </a:t>
              </a:r>
            </a:p>
          </p:txBody>
        </p:sp>
        <p:sp>
          <p:nvSpPr>
            <p:cNvPr id="73" name="Rectangle 72"/>
            <p:cNvSpPr/>
            <p:nvPr/>
          </p:nvSpPr>
          <p:spPr>
            <a:xfrm>
              <a:off x="3606367" y="5456143"/>
              <a:ext cx="1894557" cy="396690"/>
            </a:xfrm>
            <a:prstGeom prst="rect">
              <a:avLst/>
            </a:prstGeom>
          </p:spPr>
          <p:txBody>
            <a:bodyPr wrap="none">
              <a:spAutoFit/>
            </a:bodyPr>
            <a:lstStyle/>
            <a:p>
              <a:pPr algn="ctr"/>
              <a:r>
                <a:rPr lang="en-US" b="1" dirty="0" err="1" smtClean="0">
                  <a:latin typeface="+mn-lt"/>
                </a:rPr>
                <a:t>Employee.ctor</a:t>
              </a:r>
              <a:r>
                <a:rPr lang="en-US" b="1" dirty="0" smtClean="0">
                  <a:latin typeface="+mn-lt"/>
                </a:rPr>
                <a:t> </a:t>
              </a:r>
              <a:endParaRPr lang="en-US" b="1" dirty="0">
                <a:latin typeface="+mn-lt"/>
              </a:endParaRPr>
            </a:p>
          </p:txBody>
        </p:sp>
        <p:cxnSp>
          <p:nvCxnSpPr>
            <p:cNvPr id="74" name="Straight Connector 73"/>
            <p:cNvCxnSpPr/>
            <p:nvPr/>
          </p:nvCxnSpPr>
          <p:spPr>
            <a:xfrm>
              <a:off x="3099288" y="5867400"/>
              <a:ext cx="28956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2629052" y="1216378"/>
              <a:ext cx="439130" cy="363632"/>
            </a:xfrm>
            <a:prstGeom prst="rect">
              <a:avLst/>
            </a:prstGeom>
            <a:noFill/>
          </p:spPr>
          <p:txBody>
            <a:bodyPr wrap="none" rtlCol="0">
              <a:spAutoFit/>
            </a:bodyPr>
            <a:lstStyle/>
            <a:p>
              <a:r>
                <a:rPr lang="en-US" sz="1600" b="1" dirty="0" smtClean="0">
                  <a:solidFill>
                    <a:srgbClr val="1F497D"/>
                  </a:solidFill>
                  <a:latin typeface="Lucida Handwriting"/>
                  <a:cs typeface="Lucida Handwriting"/>
                </a:rPr>
                <a:t>0</a:t>
              </a:r>
              <a:endParaRPr lang="en-US" sz="1600" b="1" dirty="0">
                <a:solidFill>
                  <a:srgbClr val="1F497D"/>
                </a:solidFill>
                <a:latin typeface="Lucida Handwriting"/>
                <a:cs typeface="Lucida Handwriting"/>
              </a:endParaRPr>
            </a:p>
          </p:txBody>
        </p:sp>
        <p:sp>
          <p:nvSpPr>
            <p:cNvPr id="76" name="TextBox 75"/>
            <p:cNvSpPr txBox="1"/>
            <p:nvPr/>
          </p:nvSpPr>
          <p:spPr>
            <a:xfrm>
              <a:off x="2438400" y="5029200"/>
              <a:ext cx="759518" cy="363632"/>
            </a:xfrm>
            <a:prstGeom prst="rect">
              <a:avLst/>
            </a:prstGeom>
            <a:noFill/>
          </p:spPr>
          <p:txBody>
            <a:bodyPr wrap="none" rtlCol="0">
              <a:spAutoFit/>
            </a:bodyPr>
            <a:lstStyle/>
            <a:p>
              <a:r>
                <a:rPr lang="en-US" sz="1600" b="1" dirty="0" smtClean="0">
                  <a:solidFill>
                    <a:srgbClr val="1F497D"/>
                  </a:solidFill>
                  <a:latin typeface="Lucida Handwriting"/>
                  <a:cs typeface="Lucida Handwriting"/>
                </a:rPr>
                <a:t>+40</a:t>
              </a:r>
              <a:endParaRPr lang="en-US" sz="1600" b="1" dirty="0">
                <a:solidFill>
                  <a:srgbClr val="1F497D"/>
                </a:solidFill>
                <a:latin typeface="Lucida Handwriting"/>
                <a:cs typeface="Lucida Handwriting"/>
              </a:endParaRPr>
            </a:p>
          </p:txBody>
        </p:sp>
        <p:sp>
          <p:nvSpPr>
            <p:cNvPr id="78" name="Rectangle 77"/>
            <p:cNvSpPr/>
            <p:nvPr/>
          </p:nvSpPr>
          <p:spPr bwMode="auto">
            <a:xfrm>
              <a:off x="304800" y="3048000"/>
              <a:ext cx="1981200" cy="762000"/>
            </a:xfrm>
            <a:prstGeom prst="rect">
              <a:avLst/>
            </a:prstGeom>
            <a:solidFill>
              <a:schemeClr val="accent3">
                <a:lumMod val="75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r>
                <a:rPr lang="en-US" b="1" dirty="0" err="1"/>
                <a:t>System.Object</a:t>
              </a:r>
              <a:r>
                <a:rPr lang="en-US" b="1" dirty="0"/>
                <a:t> Method Table</a:t>
              </a:r>
              <a:endParaRPr lang="en-US" b="1" dirty="0" smtClean="0"/>
            </a:p>
          </p:txBody>
        </p:sp>
        <p:sp>
          <p:nvSpPr>
            <p:cNvPr id="79" name="Rectangle 78"/>
            <p:cNvSpPr/>
            <p:nvPr/>
          </p:nvSpPr>
          <p:spPr bwMode="auto">
            <a:xfrm>
              <a:off x="304800" y="4038600"/>
              <a:ext cx="1981200" cy="762000"/>
            </a:xfrm>
            <a:prstGeom prst="rect">
              <a:avLst/>
            </a:prstGeom>
            <a:solidFill>
              <a:schemeClr val="accent2">
                <a:lumMod val="60000"/>
                <a:lumOff val="4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r>
                <a:rPr lang="en-US" b="1" dirty="0"/>
                <a:t>Employee </a:t>
              </a:r>
              <a:r>
                <a:rPr lang="en-US" b="1" dirty="0" err="1"/>
                <a:t>EEClass</a:t>
              </a:r>
              <a:endParaRPr lang="en-US" b="1" dirty="0" smtClean="0"/>
            </a:p>
          </p:txBody>
        </p:sp>
        <p:cxnSp>
          <p:nvCxnSpPr>
            <p:cNvPr id="43" name="Straight Arrow Connector 42"/>
            <p:cNvCxnSpPr/>
            <p:nvPr/>
          </p:nvCxnSpPr>
          <p:spPr>
            <a:xfrm flipH="1">
              <a:off x="2286000" y="3048000"/>
              <a:ext cx="1066800" cy="0"/>
            </a:xfrm>
            <a:prstGeom prst="straightConnector1">
              <a:avLst/>
            </a:prstGeom>
            <a:ln w="28575" cmpd="sng">
              <a:solidFill>
                <a:srgbClr val="1F497D"/>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H="1">
              <a:off x="2286000" y="3962400"/>
              <a:ext cx="1066800" cy="0"/>
            </a:xfrm>
            <a:prstGeom prst="straightConnector1">
              <a:avLst/>
            </a:prstGeom>
            <a:ln w="28575" cmpd="sng">
              <a:solidFill>
                <a:srgbClr val="1F497D"/>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3182794" y="6400800"/>
              <a:ext cx="3032691" cy="330575"/>
            </a:xfrm>
            <a:prstGeom prst="rect">
              <a:avLst/>
            </a:prstGeom>
          </p:spPr>
          <p:txBody>
            <a:bodyPr wrap="none">
              <a:spAutoFit/>
            </a:bodyPr>
            <a:lstStyle/>
            <a:p>
              <a:r>
                <a:rPr lang="en-US" sz="1400" b="1" dirty="0">
                  <a:solidFill>
                    <a:srgbClr val="1F497D"/>
                  </a:solidFill>
                  <a:latin typeface="Lucida Handwriting"/>
                  <a:cs typeface="Lucida Handwriting"/>
                </a:rPr>
                <a:t>Continued on the right</a:t>
              </a:r>
            </a:p>
          </p:txBody>
        </p:sp>
        <p:sp>
          <p:nvSpPr>
            <p:cNvPr id="88" name="Bent-Up Arrow 87"/>
            <p:cNvSpPr/>
            <p:nvPr/>
          </p:nvSpPr>
          <p:spPr bwMode="auto">
            <a:xfrm rot="5400000">
              <a:off x="6094932" y="6361318"/>
              <a:ext cx="457200" cy="409537"/>
            </a:xfrm>
            <a:prstGeom prst="bentUpArrow">
              <a:avLst/>
            </a:prstGeom>
            <a:solidFill>
              <a:schemeClr val="tx2">
                <a:lumMod val="40000"/>
                <a:lumOff val="60000"/>
              </a:schemeClr>
            </a:solidFill>
            <a:ln>
              <a:solidFill>
                <a:srgbClr val="1F497D"/>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endParaRPr lang="en-US" dirty="0" err="1" smtClean="0"/>
            </a:p>
          </p:txBody>
        </p:sp>
        <p:sp>
          <p:nvSpPr>
            <p:cNvPr id="91" name="Rectangle 90"/>
            <p:cNvSpPr/>
            <p:nvPr/>
          </p:nvSpPr>
          <p:spPr bwMode="auto">
            <a:xfrm>
              <a:off x="6720180" y="685800"/>
              <a:ext cx="3033419" cy="5943600"/>
            </a:xfrm>
            <a:prstGeom prst="rect">
              <a:avLst/>
            </a:prstGeom>
            <a:solidFill>
              <a:schemeClr val="accent1">
                <a:lumMod val="40000"/>
                <a:lumOff val="6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spcAft>
                  <a:spcPts val="1000"/>
                </a:spcAft>
              </a:pPr>
              <a:endParaRPr lang="en-US" b="1" dirty="0" smtClean="0"/>
            </a:p>
          </p:txBody>
        </p:sp>
        <p:cxnSp>
          <p:nvCxnSpPr>
            <p:cNvPr id="92" name="Straight Connector 91"/>
            <p:cNvCxnSpPr/>
            <p:nvPr/>
          </p:nvCxnSpPr>
          <p:spPr>
            <a:xfrm>
              <a:off x="6720180" y="2971800"/>
              <a:ext cx="3033419"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720180" y="1143000"/>
              <a:ext cx="3033419"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6720180" y="1600200"/>
              <a:ext cx="3033419"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6720180" y="2057400"/>
              <a:ext cx="3033419"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6720180" y="2514600"/>
              <a:ext cx="3033419"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6720180" y="3429000"/>
              <a:ext cx="3033419"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6934199" y="1143000"/>
              <a:ext cx="2796951" cy="396690"/>
            </a:xfrm>
            <a:prstGeom prst="rect">
              <a:avLst/>
            </a:prstGeom>
          </p:spPr>
          <p:txBody>
            <a:bodyPr wrap="none">
              <a:spAutoFit/>
            </a:bodyPr>
            <a:lstStyle/>
            <a:p>
              <a:r>
                <a:rPr lang="en-US" b="1" dirty="0" err="1">
                  <a:latin typeface="+mn-lt"/>
                </a:rPr>
                <a:t>IDisposable</a:t>
              </a:r>
              <a:r>
                <a:rPr lang="en-US" b="1" dirty="0">
                  <a:latin typeface="+mn-lt"/>
                </a:rPr>
                <a:t> MT Pointer </a:t>
              </a:r>
            </a:p>
          </p:txBody>
        </p:sp>
        <p:sp>
          <p:nvSpPr>
            <p:cNvPr id="102" name="Rectangle 101"/>
            <p:cNvSpPr/>
            <p:nvPr/>
          </p:nvSpPr>
          <p:spPr>
            <a:xfrm>
              <a:off x="7010400" y="1600200"/>
              <a:ext cx="2691439" cy="396690"/>
            </a:xfrm>
            <a:prstGeom prst="rect">
              <a:avLst/>
            </a:prstGeom>
          </p:spPr>
          <p:txBody>
            <a:bodyPr wrap="none">
              <a:spAutoFit/>
            </a:bodyPr>
            <a:lstStyle/>
            <a:p>
              <a:r>
                <a:rPr lang="en-US" b="1" dirty="0" err="1">
                  <a:latin typeface="+mn-lt"/>
                </a:rPr>
                <a:t>ICloneable</a:t>
              </a:r>
              <a:r>
                <a:rPr lang="en-US" b="1" dirty="0">
                  <a:latin typeface="+mn-lt"/>
                </a:rPr>
                <a:t> MT Pointer </a:t>
              </a:r>
            </a:p>
          </p:txBody>
        </p:sp>
        <p:sp>
          <p:nvSpPr>
            <p:cNvPr id="103" name="Rectangle 102"/>
            <p:cNvSpPr/>
            <p:nvPr/>
          </p:nvSpPr>
          <p:spPr>
            <a:xfrm>
              <a:off x="6858000" y="685800"/>
              <a:ext cx="2935308" cy="396690"/>
            </a:xfrm>
            <a:prstGeom prst="rect">
              <a:avLst/>
            </a:prstGeom>
          </p:spPr>
          <p:txBody>
            <a:bodyPr wrap="none">
              <a:spAutoFit/>
            </a:bodyPr>
            <a:lstStyle/>
            <a:p>
              <a:r>
                <a:rPr lang="en-US" b="1" dirty="0" err="1">
                  <a:latin typeface="+mn-lt"/>
                </a:rPr>
                <a:t>IComparable</a:t>
              </a:r>
              <a:r>
                <a:rPr lang="en-US" b="1" dirty="0">
                  <a:latin typeface="+mn-lt"/>
                </a:rPr>
                <a:t> MT Pointer </a:t>
              </a:r>
            </a:p>
          </p:txBody>
        </p:sp>
        <p:sp>
          <p:nvSpPr>
            <p:cNvPr id="104" name="Rectangle 103"/>
            <p:cNvSpPr/>
            <p:nvPr/>
          </p:nvSpPr>
          <p:spPr>
            <a:xfrm>
              <a:off x="7391400" y="2057400"/>
              <a:ext cx="1949587" cy="396690"/>
            </a:xfrm>
            <a:prstGeom prst="rect">
              <a:avLst/>
            </a:prstGeom>
          </p:spPr>
          <p:txBody>
            <a:bodyPr wrap="none">
              <a:spAutoFit/>
            </a:bodyPr>
            <a:lstStyle/>
            <a:p>
              <a:r>
                <a:rPr lang="en-US" b="1" dirty="0" err="1">
                  <a:latin typeface="+mn-lt"/>
                </a:rPr>
                <a:t>Object.ToString</a:t>
              </a:r>
              <a:r>
                <a:rPr lang="en-US" b="1" dirty="0">
                  <a:latin typeface="+mn-lt"/>
                </a:rPr>
                <a:t> </a:t>
              </a:r>
            </a:p>
          </p:txBody>
        </p:sp>
        <p:sp>
          <p:nvSpPr>
            <p:cNvPr id="105" name="Rectangle 104"/>
            <p:cNvSpPr/>
            <p:nvPr/>
          </p:nvSpPr>
          <p:spPr>
            <a:xfrm>
              <a:off x="7391400" y="2514600"/>
              <a:ext cx="1736768" cy="396690"/>
            </a:xfrm>
            <a:prstGeom prst="rect">
              <a:avLst/>
            </a:prstGeom>
          </p:spPr>
          <p:txBody>
            <a:bodyPr wrap="none">
              <a:spAutoFit/>
            </a:bodyPr>
            <a:lstStyle/>
            <a:p>
              <a:r>
                <a:rPr lang="en-US" b="1" dirty="0" err="1">
                  <a:latin typeface="+mn-lt"/>
                </a:rPr>
                <a:t>Object.Equals</a:t>
              </a:r>
              <a:r>
                <a:rPr lang="en-US" b="1" dirty="0">
                  <a:latin typeface="+mn-lt"/>
                </a:rPr>
                <a:t> </a:t>
              </a:r>
            </a:p>
          </p:txBody>
        </p:sp>
        <p:sp>
          <p:nvSpPr>
            <p:cNvPr id="106" name="Rectangle 105"/>
            <p:cNvSpPr/>
            <p:nvPr/>
          </p:nvSpPr>
          <p:spPr>
            <a:xfrm>
              <a:off x="7162799" y="2971800"/>
              <a:ext cx="2528232" cy="396690"/>
            </a:xfrm>
            <a:prstGeom prst="rect">
              <a:avLst/>
            </a:prstGeom>
          </p:spPr>
          <p:txBody>
            <a:bodyPr wrap="none">
              <a:spAutoFit/>
            </a:bodyPr>
            <a:lstStyle/>
            <a:p>
              <a:r>
                <a:rPr lang="en-US" b="1" dirty="0" err="1">
                  <a:latin typeface="+mn-lt"/>
                </a:rPr>
                <a:t>Object.GetHashCode</a:t>
              </a:r>
              <a:r>
                <a:rPr lang="en-US" b="1" dirty="0">
                  <a:latin typeface="+mn-lt"/>
                </a:rPr>
                <a:t> </a:t>
              </a:r>
            </a:p>
          </p:txBody>
        </p:sp>
        <p:sp>
          <p:nvSpPr>
            <p:cNvPr id="107" name="Rectangle 106"/>
            <p:cNvSpPr/>
            <p:nvPr/>
          </p:nvSpPr>
          <p:spPr>
            <a:xfrm>
              <a:off x="7329780" y="3429000"/>
              <a:ext cx="1851002" cy="396690"/>
            </a:xfrm>
            <a:prstGeom prst="rect">
              <a:avLst/>
            </a:prstGeom>
          </p:spPr>
          <p:txBody>
            <a:bodyPr wrap="none">
              <a:spAutoFit/>
            </a:bodyPr>
            <a:lstStyle/>
            <a:p>
              <a:r>
                <a:rPr lang="en-US" b="1" dirty="0" err="1">
                  <a:latin typeface="+mn-lt"/>
                </a:rPr>
                <a:t>Object.Finalize</a:t>
              </a:r>
              <a:r>
                <a:rPr lang="en-US" b="1" dirty="0">
                  <a:latin typeface="+mn-lt"/>
                </a:rPr>
                <a:t> </a:t>
              </a:r>
            </a:p>
          </p:txBody>
        </p:sp>
        <p:cxnSp>
          <p:nvCxnSpPr>
            <p:cNvPr id="108" name="Straight Connector 107"/>
            <p:cNvCxnSpPr/>
            <p:nvPr/>
          </p:nvCxnSpPr>
          <p:spPr>
            <a:xfrm>
              <a:off x="6720180" y="3886200"/>
              <a:ext cx="3033419"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10" name="Rectangle 109"/>
            <p:cNvSpPr/>
            <p:nvPr/>
          </p:nvSpPr>
          <p:spPr>
            <a:xfrm>
              <a:off x="7361341" y="3886200"/>
              <a:ext cx="1989099" cy="396690"/>
            </a:xfrm>
            <a:prstGeom prst="rect">
              <a:avLst/>
            </a:prstGeom>
          </p:spPr>
          <p:txBody>
            <a:bodyPr wrap="none">
              <a:spAutoFit/>
            </a:bodyPr>
            <a:lstStyle/>
            <a:p>
              <a:r>
                <a:rPr lang="en-US" b="1" dirty="0" err="1">
                  <a:latin typeface="+mn-lt"/>
                </a:rPr>
                <a:t>Employee.Work</a:t>
              </a:r>
              <a:r>
                <a:rPr lang="en-US" b="1" dirty="0">
                  <a:latin typeface="+mn-lt"/>
                </a:rPr>
                <a:t> </a:t>
              </a:r>
            </a:p>
          </p:txBody>
        </p:sp>
        <p:cxnSp>
          <p:nvCxnSpPr>
            <p:cNvPr id="111" name="Straight Connector 110"/>
            <p:cNvCxnSpPr/>
            <p:nvPr/>
          </p:nvCxnSpPr>
          <p:spPr>
            <a:xfrm>
              <a:off x="6720180" y="4343400"/>
              <a:ext cx="3033419"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720180" y="4800600"/>
              <a:ext cx="3033419"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6720180" y="5257800"/>
              <a:ext cx="3033419"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14" name="Rectangle 113"/>
            <p:cNvSpPr/>
            <p:nvPr/>
          </p:nvSpPr>
          <p:spPr>
            <a:xfrm>
              <a:off x="7086600" y="4343400"/>
              <a:ext cx="2662896" cy="396690"/>
            </a:xfrm>
            <a:prstGeom prst="rect">
              <a:avLst/>
            </a:prstGeom>
          </p:spPr>
          <p:txBody>
            <a:bodyPr wrap="none">
              <a:spAutoFit/>
            </a:bodyPr>
            <a:lstStyle/>
            <a:p>
              <a:r>
                <a:rPr lang="en-US" b="1" dirty="0" err="1">
                  <a:latin typeface="+mn-lt"/>
                </a:rPr>
                <a:t>Employee.CompareTo</a:t>
              </a:r>
              <a:r>
                <a:rPr lang="en-US" b="1" dirty="0">
                  <a:latin typeface="+mn-lt"/>
                </a:rPr>
                <a:t> </a:t>
              </a:r>
            </a:p>
          </p:txBody>
        </p:sp>
        <p:sp>
          <p:nvSpPr>
            <p:cNvPr id="115" name="Rectangle 114"/>
            <p:cNvSpPr/>
            <p:nvPr/>
          </p:nvSpPr>
          <p:spPr>
            <a:xfrm>
              <a:off x="7315201" y="5257800"/>
              <a:ext cx="2008936" cy="396690"/>
            </a:xfrm>
            <a:prstGeom prst="rect">
              <a:avLst/>
            </a:prstGeom>
          </p:spPr>
          <p:txBody>
            <a:bodyPr wrap="none">
              <a:spAutoFit/>
            </a:bodyPr>
            <a:lstStyle/>
            <a:p>
              <a:r>
                <a:rPr lang="en-US" b="1" dirty="0" err="1">
                  <a:latin typeface="+mn-lt"/>
                </a:rPr>
                <a:t>Employee.Clone</a:t>
              </a:r>
              <a:r>
                <a:rPr lang="en-US" b="1" dirty="0">
                  <a:latin typeface="+mn-lt"/>
                </a:rPr>
                <a:t> </a:t>
              </a:r>
            </a:p>
          </p:txBody>
        </p:sp>
        <p:cxnSp>
          <p:nvCxnSpPr>
            <p:cNvPr id="116" name="Straight Connector 115"/>
            <p:cNvCxnSpPr/>
            <p:nvPr/>
          </p:nvCxnSpPr>
          <p:spPr>
            <a:xfrm>
              <a:off x="6720180" y="5715000"/>
              <a:ext cx="3033419"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17" name="Rectangle 116"/>
            <p:cNvSpPr/>
            <p:nvPr/>
          </p:nvSpPr>
          <p:spPr>
            <a:xfrm>
              <a:off x="6934200" y="304800"/>
              <a:ext cx="3047528" cy="330575"/>
            </a:xfrm>
            <a:prstGeom prst="rect">
              <a:avLst/>
            </a:prstGeom>
          </p:spPr>
          <p:txBody>
            <a:bodyPr wrap="none">
              <a:spAutoFit/>
            </a:bodyPr>
            <a:lstStyle/>
            <a:p>
              <a:r>
                <a:rPr lang="en-US" sz="1400" b="1" dirty="0">
                  <a:solidFill>
                    <a:srgbClr val="1F497D"/>
                  </a:solidFill>
                  <a:latin typeface="Lucida Handwriting"/>
                  <a:cs typeface="Lucida Handwriting"/>
                </a:rPr>
                <a:t>Continued </a:t>
              </a:r>
              <a:r>
                <a:rPr lang="en-US" sz="1400" b="1" dirty="0" smtClean="0">
                  <a:solidFill>
                    <a:srgbClr val="1F497D"/>
                  </a:solidFill>
                  <a:latin typeface="Lucida Handwriting"/>
                  <a:cs typeface="Lucida Handwriting"/>
                </a:rPr>
                <a:t>from the left</a:t>
              </a:r>
              <a:endParaRPr lang="en-US" sz="1400" b="1" dirty="0">
                <a:solidFill>
                  <a:srgbClr val="1F497D"/>
                </a:solidFill>
                <a:latin typeface="Lucida Handwriting"/>
                <a:cs typeface="Lucida Handwriting"/>
              </a:endParaRPr>
            </a:p>
          </p:txBody>
        </p:sp>
        <p:sp>
          <p:nvSpPr>
            <p:cNvPr id="118" name="Rectangle 117"/>
            <p:cNvSpPr/>
            <p:nvPr/>
          </p:nvSpPr>
          <p:spPr>
            <a:xfrm>
              <a:off x="3266997" y="4538387"/>
              <a:ext cx="2526526" cy="396690"/>
            </a:xfrm>
            <a:prstGeom prst="rect">
              <a:avLst/>
            </a:prstGeom>
          </p:spPr>
          <p:txBody>
            <a:bodyPr wrap="none">
              <a:spAutoFit/>
            </a:bodyPr>
            <a:lstStyle/>
            <a:p>
              <a:pPr algn="ctr"/>
              <a:r>
                <a:rPr lang="en-US" b="1" dirty="0">
                  <a:latin typeface="+mn-lt"/>
                </a:rPr>
                <a:t>Pointer to Interfaces </a:t>
              </a:r>
            </a:p>
          </p:txBody>
        </p:sp>
        <p:cxnSp>
          <p:nvCxnSpPr>
            <p:cNvPr id="119" name="Straight Arrow Connector 118"/>
            <p:cNvCxnSpPr/>
            <p:nvPr/>
          </p:nvCxnSpPr>
          <p:spPr>
            <a:xfrm flipV="1">
              <a:off x="5791200" y="685800"/>
              <a:ext cx="914400" cy="4038600"/>
            </a:xfrm>
            <a:prstGeom prst="straightConnector1">
              <a:avLst/>
            </a:prstGeom>
            <a:ln w="28575" cmpd="sng">
              <a:solidFill>
                <a:srgbClr val="1F497D"/>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flipV="1">
              <a:off x="5791200" y="2133600"/>
              <a:ext cx="914400" cy="3124200"/>
            </a:xfrm>
            <a:prstGeom prst="straightConnector1">
              <a:avLst/>
            </a:prstGeom>
            <a:ln w="28575" cmpd="sng">
              <a:solidFill>
                <a:srgbClr val="1F497D"/>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22" name="Rectangle 121"/>
            <p:cNvSpPr/>
            <p:nvPr/>
          </p:nvSpPr>
          <p:spPr>
            <a:xfrm>
              <a:off x="7162800" y="4800600"/>
              <a:ext cx="2248733" cy="396690"/>
            </a:xfrm>
            <a:prstGeom prst="rect">
              <a:avLst/>
            </a:prstGeom>
          </p:spPr>
          <p:txBody>
            <a:bodyPr wrap="none">
              <a:spAutoFit/>
            </a:bodyPr>
            <a:lstStyle/>
            <a:p>
              <a:r>
                <a:rPr lang="en-US" b="1" dirty="0" err="1">
                  <a:latin typeface="+mn-lt"/>
                </a:rPr>
                <a:t>Employee.Dispose</a:t>
              </a:r>
              <a:r>
                <a:rPr lang="en-US" b="1" dirty="0">
                  <a:latin typeface="+mn-lt"/>
                </a:rPr>
                <a:t> </a:t>
              </a:r>
            </a:p>
          </p:txBody>
        </p:sp>
        <p:sp>
          <p:nvSpPr>
            <p:cNvPr id="123" name="Rectangle 122"/>
            <p:cNvSpPr/>
            <p:nvPr/>
          </p:nvSpPr>
          <p:spPr>
            <a:xfrm>
              <a:off x="7315199" y="5726668"/>
              <a:ext cx="1984405" cy="396690"/>
            </a:xfrm>
            <a:prstGeom prst="rect">
              <a:avLst/>
            </a:prstGeom>
          </p:spPr>
          <p:txBody>
            <a:bodyPr wrap="none">
              <a:spAutoFit/>
            </a:bodyPr>
            <a:lstStyle/>
            <a:p>
              <a:r>
                <a:rPr lang="en-US" b="1" dirty="0" err="1">
                  <a:latin typeface="+mn-lt"/>
                </a:rPr>
                <a:t>Employee.Sleep</a:t>
              </a:r>
              <a:r>
                <a:rPr lang="en-US" b="1" dirty="0">
                  <a:latin typeface="+mn-lt"/>
                </a:rPr>
                <a:t> </a:t>
              </a:r>
            </a:p>
          </p:txBody>
        </p:sp>
        <p:sp>
          <p:nvSpPr>
            <p:cNvPr id="125" name="TextBox 124"/>
            <p:cNvSpPr txBox="1"/>
            <p:nvPr/>
          </p:nvSpPr>
          <p:spPr>
            <a:xfrm>
              <a:off x="6075358" y="3999089"/>
              <a:ext cx="759518" cy="363632"/>
            </a:xfrm>
            <a:prstGeom prst="rect">
              <a:avLst/>
            </a:prstGeom>
            <a:noFill/>
          </p:spPr>
          <p:txBody>
            <a:bodyPr wrap="none" rtlCol="0">
              <a:spAutoFit/>
            </a:bodyPr>
            <a:lstStyle/>
            <a:p>
              <a:r>
                <a:rPr lang="en-US" sz="1600" b="1" dirty="0" smtClean="0">
                  <a:solidFill>
                    <a:srgbClr val="1F497D"/>
                  </a:solidFill>
                  <a:latin typeface="Lucida Handwriting"/>
                  <a:cs typeface="Lucida Handwriting"/>
                </a:rPr>
                <a:t>+16</a:t>
              </a:r>
              <a:endParaRPr lang="en-US" sz="1600" b="1" dirty="0">
                <a:solidFill>
                  <a:srgbClr val="1F497D"/>
                </a:solidFill>
                <a:latin typeface="Lucida Handwriting"/>
                <a:cs typeface="Lucida Handwriting"/>
              </a:endParaRPr>
            </a:p>
          </p:txBody>
        </p:sp>
        <p:cxnSp>
          <p:nvCxnSpPr>
            <p:cNvPr id="126" name="Straight Connector 125"/>
            <p:cNvCxnSpPr/>
            <p:nvPr/>
          </p:nvCxnSpPr>
          <p:spPr>
            <a:xfrm>
              <a:off x="6705600" y="6172200"/>
              <a:ext cx="3033419"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6663456" y="6208888"/>
              <a:ext cx="3117707" cy="363632"/>
            </a:xfrm>
            <a:prstGeom prst="rect">
              <a:avLst/>
            </a:prstGeom>
          </p:spPr>
          <p:txBody>
            <a:bodyPr wrap="none">
              <a:spAutoFit/>
            </a:bodyPr>
            <a:lstStyle/>
            <a:p>
              <a:pPr algn="r"/>
              <a:r>
                <a:rPr lang="en-US" sz="1600" b="1" dirty="0" err="1">
                  <a:latin typeface="+mn-lt"/>
                </a:rPr>
                <a:t>Employee.SetCompanyPolicy</a:t>
              </a:r>
              <a:r>
                <a:rPr lang="en-US" sz="1600" b="1" dirty="0">
                  <a:latin typeface="+mn-lt"/>
                </a:rPr>
                <a:t> </a:t>
              </a:r>
            </a:p>
          </p:txBody>
        </p:sp>
        <p:sp>
          <p:nvSpPr>
            <p:cNvPr id="141" name="Rectangle 140"/>
            <p:cNvSpPr/>
            <p:nvPr/>
          </p:nvSpPr>
          <p:spPr bwMode="auto">
            <a:xfrm>
              <a:off x="3099611" y="4495800"/>
              <a:ext cx="2895600" cy="914400"/>
            </a:xfrm>
            <a:prstGeom prst="rect">
              <a:avLst/>
            </a:prstGeom>
            <a:noFill/>
            <a:ln w="571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endParaRPr lang="en-US" dirty="0" err="1" smtClean="0"/>
            </a:p>
          </p:txBody>
        </p:sp>
        <p:sp>
          <p:nvSpPr>
            <p:cNvPr id="142" name="Rectangle 141"/>
            <p:cNvSpPr/>
            <p:nvPr/>
          </p:nvSpPr>
          <p:spPr bwMode="auto">
            <a:xfrm>
              <a:off x="6705600" y="685800"/>
              <a:ext cx="3048000" cy="1371600"/>
            </a:xfrm>
            <a:prstGeom prst="rect">
              <a:avLst/>
            </a:prstGeom>
            <a:noFill/>
            <a:ln w="571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endParaRPr lang="en-US" dirty="0" err="1" smtClean="0"/>
            </a:p>
          </p:txBody>
        </p:sp>
        <p:sp>
          <p:nvSpPr>
            <p:cNvPr id="143" name="Rectangle 142"/>
            <p:cNvSpPr/>
            <p:nvPr/>
          </p:nvSpPr>
          <p:spPr bwMode="auto">
            <a:xfrm>
              <a:off x="6705600" y="2057400"/>
              <a:ext cx="3048000" cy="4572000"/>
            </a:xfrm>
            <a:prstGeom prst="rect">
              <a:avLst/>
            </a:prstGeom>
            <a:noFill/>
            <a:ln w="571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endParaRPr lang="en-US" dirty="0" err="1" smtClean="0"/>
            </a:p>
          </p:txBody>
        </p:sp>
      </p:grpSp>
      <p:sp>
        <p:nvSpPr>
          <p:cNvPr id="145" name="Title 1"/>
          <p:cNvSpPr>
            <a:spLocks noGrp="1"/>
          </p:cNvSpPr>
          <p:nvPr>
            <p:ph type="title"/>
          </p:nvPr>
        </p:nvSpPr>
        <p:spPr>
          <a:xfrm>
            <a:off x="226953" y="179344"/>
            <a:ext cx="8639955" cy="354057"/>
          </a:xfrm>
        </p:spPr>
        <p:txBody>
          <a:bodyPr/>
          <a:lstStyle/>
          <a:p>
            <a:r>
              <a:rPr lang="en-US" dirty="0" err="1"/>
              <a:t>Основы</a:t>
            </a:r>
            <a:r>
              <a:rPr lang="en-US" dirty="0"/>
              <a:t> </a:t>
            </a:r>
            <a:r>
              <a:rPr lang="en-US" dirty="0" err="1"/>
              <a:t>устройства</a:t>
            </a:r>
            <a:r>
              <a:rPr lang="en-US" dirty="0"/>
              <a:t> </a:t>
            </a:r>
            <a:r>
              <a:rPr lang="en-US" dirty="0" err="1" smtClean="0"/>
              <a:t>типов</a:t>
            </a:r>
            <a:endParaRPr lang="en-US" dirty="0"/>
          </a:p>
        </p:txBody>
      </p:sp>
      <p:cxnSp>
        <p:nvCxnSpPr>
          <p:cNvPr id="148" name="Straight Arrow Connector 147"/>
          <p:cNvCxnSpPr>
            <a:stCxn id="125" idx="0"/>
          </p:cNvCxnSpPr>
          <p:nvPr/>
        </p:nvCxnSpPr>
        <p:spPr>
          <a:xfrm flipV="1">
            <a:off x="5800781" y="2209800"/>
            <a:ext cx="225946" cy="1905000"/>
          </a:xfrm>
          <a:prstGeom prst="straightConnector1">
            <a:avLst/>
          </a:prstGeom>
          <a:ln w="28575" cmpd="sng">
            <a:solidFill>
              <a:srgbClr val="1F497D"/>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6" idx="3"/>
          </p:cNvCxnSpPr>
          <p:nvPr/>
        </p:nvCxnSpPr>
        <p:spPr>
          <a:xfrm flipV="1">
            <a:off x="2197309" y="1295400"/>
            <a:ext cx="642873" cy="763314"/>
          </a:xfrm>
          <a:prstGeom prst="straightConnector1">
            <a:avLst/>
          </a:prstGeom>
          <a:ln w="28575" cmpd="sng">
            <a:solidFill>
              <a:srgbClr val="1F497D"/>
            </a:solidFill>
            <a:prstDash val="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7215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852" y="2887163"/>
            <a:ext cx="7545446" cy="1754326"/>
          </a:xfrm>
          <a:prstGeom prst="rect">
            <a:avLst/>
          </a:prstGeom>
        </p:spPr>
        <p:txBody>
          <a:bodyPr wrap="square">
            <a:spAutoFit/>
          </a:bodyPr>
          <a:lstStyle/>
          <a:p>
            <a:r>
              <a:rPr lang="en-US" b="1" dirty="0" err="1" smtClean="0">
                <a:solidFill>
                  <a:schemeClr val="tx2"/>
                </a:solidFill>
                <a:highlight>
                  <a:srgbClr val="FFFFFF"/>
                </a:highlight>
                <a:latin typeface="Consolas" charset="0"/>
              </a:rPr>
              <a:t>employee.Work</a:t>
            </a:r>
            <a:r>
              <a:rPr lang="en-US" b="1" dirty="0">
                <a:solidFill>
                  <a:schemeClr val="tx2"/>
                </a:solidFill>
                <a:highlight>
                  <a:srgbClr val="FFFFFF"/>
                </a:highlight>
                <a:latin typeface="Consolas" charset="0"/>
              </a:rPr>
              <a:t>();</a:t>
            </a:r>
          </a:p>
          <a:p>
            <a:r>
              <a:rPr lang="nl-NL" dirty="0">
                <a:highlight>
                  <a:srgbClr val="FFFFFF"/>
                </a:highlight>
                <a:latin typeface="Consolas" charset="0"/>
              </a:rPr>
              <a:t>00880110  </a:t>
            </a:r>
            <a:r>
              <a:rPr lang="nl-NL" dirty="0" err="1">
                <a:highlight>
                  <a:srgbClr val="FFFFFF"/>
                </a:highlight>
                <a:latin typeface="Consolas" charset="0"/>
              </a:rPr>
              <a:t>mov</a:t>
            </a:r>
            <a:r>
              <a:rPr lang="nl-NL" dirty="0">
                <a:highlight>
                  <a:srgbClr val="FFFFFF"/>
                </a:highlight>
                <a:latin typeface="Consolas" charset="0"/>
              </a:rPr>
              <a:t>         </a:t>
            </a:r>
            <a:r>
              <a:rPr lang="nl-NL" dirty="0" err="1">
                <a:highlight>
                  <a:srgbClr val="FFFFFF"/>
                </a:highlight>
                <a:latin typeface="Consolas" charset="0"/>
              </a:rPr>
              <a:t>ecx,dword</a:t>
            </a:r>
            <a:r>
              <a:rPr lang="nl-NL" dirty="0">
                <a:highlight>
                  <a:srgbClr val="FFFFFF"/>
                </a:highlight>
                <a:latin typeface="Consolas" charset="0"/>
              </a:rPr>
              <a:t> </a:t>
            </a:r>
            <a:r>
              <a:rPr lang="nl-NL" dirty="0" err="1">
                <a:highlight>
                  <a:srgbClr val="FFFFFF"/>
                </a:highlight>
                <a:latin typeface="Consolas" charset="0"/>
              </a:rPr>
              <a:t>ptr</a:t>
            </a:r>
            <a:r>
              <a:rPr lang="nl-NL" dirty="0">
                <a:highlight>
                  <a:srgbClr val="FFFFFF"/>
                </a:highlight>
                <a:latin typeface="Consolas" charset="0"/>
              </a:rPr>
              <a:t> [ebp-40h]  </a:t>
            </a:r>
          </a:p>
          <a:p>
            <a:r>
              <a:rPr lang="en-US" dirty="0">
                <a:highlight>
                  <a:srgbClr val="FFFFFF"/>
                </a:highlight>
                <a:latin typeface="Consolas" charset="0"/>
              </a:rPr>
              <a:t>00880113  </a:t>
            </a:r>
            <a:r>
              <a:rPr lang="en-US" dirty="0" err="1">
                <a:highlight>
                  <a:srgbClr val="FFFFFF"/>
                </a:highlight>
                <a:latin typeface="Consolas" charset="0"/>
              </a:rPr>
              <a:t>mov</a:t>
            </a:r>
            <a:r>
              <a:rPr lang="en-US" dirty="0">
                <a:highlight>
                  <a:srgbClr val="FFFFFF"/>
                </a:highlight>
                <a:latin typeface="Consolas" charset="0"/>
              </a:rPr>
              <a:t>         </a:t>
            </a:r>
            <a:r>
              <a:rPr lang="en-US" dirty="0" err="1">
                <a:highlight>
                  <a:srgbClr val="FFFFFF"/>
                </a:highlight>
                <a:latin typeface="Consolas" charset="0"/>
              </a:rPr>
              <a:t>eax,dword</a:t>
            </a:r>
            <a:r>
              <a:rPr lang="en-US" dirty="0">
                <a:highlight>
                  <a:srgbClr val="FFFFFF"/>
                </a:highlight>
                <a:latin typeface="Consolas" charset="0"/>
              </a:rPr>
              <a:t> </a:t>
            </a:r>
            <a:r>
              <a:rPr lang="en-US" dirty="0" err="1">
                <a:highlight>
                  <a:srgbClr val="FFFFFF"/>
                </a:highlight>
                <a:latin typeface="Consolas" charset="0"/>
              </a:rPr>
              <a:t>ptr</a:t>
            </a:r>
            <a:r>
              <a:rPr lang="en-US" dirty="0">
                <a:highlight>
                  <a:srgbClr val="FFFFFF"/>
                </a:highlight>
                <a:latin typeface="Consolas" charset="0"/>
              </a:rPr>
              <a:t> [</a:t>
            </a:r>
            <a:r>
              <a:rPr lang="en-US" dirty="0" err="1">
                <a:highlight>
                  <a:srgbClr val="FFFFFF"/>
                </a:highlight>
                <a:latin typeface="Consolas" charset="0"/>
              </a:rPr>
              <a:t>ecx</a:t>
            </a:r>
            <a:r>
              <a:rPr lang="en-US" dirty="0">
                <a:highlight>
                  <a:srgbClr val="FFFFFF"/>
                </a:highlight>
                <a:latin typeface="Consolas" charset="0"/>
              </a:rPr>
              <a:t>]  </a:t>
            </a:r>
          </a:p>
          <a:p>
            <a:r>
              <a:rPr lang="en-US" dirty="0">
                <a:highlight>
                  <a:srgbClr val="FFFFFF"/>
                </a:highlight>
                <a:latin typeface="Consolas" charset="0"/>
              </a:rPr>
              <a:t>00880115  </a:t>
            </a:r>
            <a:r>
              <a:rPr lang="en-US" dirty="0" err="1">
                <a:highlight>
                  <a:srgbClr val="FFFFFF"/>
                </a:highlight>
                <a:latin typeface="Consolas" charset="0"/>
              </a:rPr>
              <a:t>mov</a:t>
            </a:r>
            <a:r>
              <a:rPr lang="en-US" dirty="0">
                <a:highlight>
                  <a:srgbClr val="FFFFFF"/>
                </a:highlight>
                <a:latin typeface="Consolas" charset="0"/>
              </a:rPr>
              <a:t>         </a:t>
            </a:r>
            <a:r>
              <a:rPr lang="en-US" dirty="0" err="1">
                <a:highlight>
                  <a:srgbClr val="FFFFFF"/>
                </a:highlight>
                <a:latin typeface="Consolas" charset="0"/>
              </a:rPr>
              <a:t>eax,dword</a:t>
            </a:r>
            <a:r>
              <a:rPr lang="en-US" dirty="0">
                <a:highlight>
                  <a:srgbClr val="FFFFFF"/>
                </a:highlight>
                <a:latin typeface="Consolas" charset="0"/>
              </a:rPr>
              <a:t> </a:t>
            </a:r>
            <a:r>
              <a:rPr lang="en-US" dirty="0" err="1">
                <a:highlight>
                  <a:srgbClr val="FFFFFF"/>
                </a:highlight>
                <a:latin typeface="Consolas" charset="0"/>
              </a:rPr>
              <a:t>ptr</a:t>
            </a:r>
            <a:r>
              <a:rPr lang="en-US" dirty="0">
                <a:highlight>
                  <a:srgbClr val="FFFFFF"/>
                </a:highlight>
                <a:latin typeface="Consolas" charset="0"/>
              </a:rPr>
              <a:t> [eax+28h]  </a:t>
            </a:r>
          </a:p>
          <a:p>
            <a:r>
              <a:rPr lang="en-US" dirty="0">
                <a:highlight>
                  <a:srgbClr val="FFFFFF"/>
                </a:highlight>
                <a:latin typeface="Consolas" charset="0"/>
              </a:rPr>
              <a:t>00880118  call        </a:t>
            </a:r>
            <a:r>
              <a:rPr lang="en-US" dirty="0" err="1">
                <a:highlight>
                  <a:srgbClr val="FFFFFF"/>
                </a:highlight>
                <a:latin typeface="Consolas" charset="0"/>
              </a:rPr>
              <a:t>dword</a:t>
            </a:r>
            <a:r>
              <a:rPr lang="en-US" dirty="0">
                <a:highlight>
                  <a:srgbClr val="FFFFFF"/>
                </a:highlight>
                <a:latin typeface="Consolas" charset="0"/>
              </a:rPr>
              <a:t> </a:t>
            </a:r>
            <a:r>
              <a:rPr lang="en-US" dirty="0" err="1">
                <a:highlight>
                  <a:srgbClr val="FFFFFF"/>
                </a:highlight>
                <a:latin typeface="Consolas" charset="0"/>
              </a:rPr>
              <a:t>ptr</a:t>
            </a:r>
            <a:r>
              <a:rPr lang="en-US" dirty="0">
                <a:highlight>
                  <a:srgbClr val="FFFFFF"/>
                </a:highlight>
                <a:latin typeface="Consolas" charset="0"/>
              </a:rPr>
              <a:t> [eax+10h]  </a:t>
            </a:r>
          </a:p>
          <a:p>
            <a:r>
              <a:rPr lang="fi-FI" dirty="0">
                <a:highlight>
                  <a:srgbClr val="FFFFFF"/>
                </a:highlight>
                <a:latin typeface="Consolas" charset="0"/>
              </a:rPr>
              <a:t>0088011B  </a:t>
            </a:r>
            <a:r>
              <a:rPr lang="fi-FI" dirty="0" err="1">
                <a:highlight>
                  <a:srgbClr val="FFFFFF"/>
                </a:highlight>
                <a:latin typeface="Consolas" charset="0"/>
              </a:rPr>
              <a:t>nop</a:t>
            </a:r>
            <a:r>
              <a:rPr lang="fi-FI" dirty="0">
                <a:highlight>
                  <a:srgbClr val="FFFFFF"/>
                </a:highlight>
                <a:latin typeface="Consolas" charset="0"/>
              </a:rPr>
              <a:t> </a:t>
            </a:r>
            <a:endParaRPr lang="en-US" dirty="0"/>
          </a:p>
        </p:txBody>
      </p:sp>
      <p:sp>
        <p:nvSpPr>
          <p:cNvPr id="6" name="Title 1"/>
          <p:cNvSpPr>
            <a:spLocks noGrp="1"/>
          </p:cNvSpPr>
          <p:nvPr>
            <p:ph type="title"/>
          </p:nvPr>
        </p:nvSpPr>
        <p:spPr>
          <a:xfrm>
            <a:off x="226953" y="179344"/>
            <a:ext cx="8639955" cy="354057"/>
          </a:xfrm>
        </p:spPr>
        <p:txBody>
          <a:bodyPr/>
          <a:lstStyle/>
          <a:p>
            <a:r>
              <a:rPr lang="en-US" dirty="0" err="1"/>
              <a:t>Основы</a:t>
            </a:r>
            <a:r>
              <a:rPr lang="en-US" dirty="0"/>
              <a:t> </a:t>
            </a:r>
            <a:r>
              <a:rPr lang="en-US" dirty="0" err="1"/>
              <a:t>устройства</a:t>
            </a:r>
            <a:r>
              <a:rPr lang="en-US" dirty="0"/>
              <a:t> </a:t>
            </a:r>
            <a:r>
              <a:rPr lang="en-US" dirty="0" err="1" smtClean="0"/>
              <a:t>типов</a:t>
            </a:r>
            <a:r>
              <a:rPr lang="en-US" dirty="0" smtClean="0"/>
              <a:t>. </a:t>
            </a:r>
            <a:r>
              <a:rPr lang="ru-RU" dirty="0" smtClean="0"/>
              <a:t>Вызов виртуальных методов</a:t>
            </a:r>
            <a:endParaRPr lang="en-US" dirty="0"/>
          </a:p>
        </p:txBody>
      </p:sp>
      <p:cxnSp>
        <p:nvCxnSpPr>
          <p:cNvPr id="7" name="Straight Arrow Connector 6"/>
          <p:cNvCxnSpPr>
            <a:stCxn id="8" idx="2"/>
          </p:cNvCxnSpPr>
          <p:nvPr/>
        </p:nvCxnSpPr>
        <p:spPr>
          <a:xfrm flipH="1">
            <a:off x="4373913" y="2506779"/>
            <a:ext cx="1643857" cy="682093"/>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641136" y="1675782"/>
            <a:ext cx="2753267" cy="830997"/>
          </a:xfrm>
          <a:prstGeom prst="rect">
            <a:avLst/>
          </a:prstGeom>
        </p:spPr>
        <p:txBody>
          <a:bodyPr wrap="square">
            <a:spAutoFit/>
          </a:bodyPr>
          <a:lstStyle/>
          <a:p>
            <a:r>
              <a:rPr lang="ru-RU" sz="1600" dirty="0" smtClean="0">
                <a:solidFill>
                  <a:schemeClr val="tx2"/>
                </a:solidFill>
                <a:latin typeface="Lucida Handwriting" charset="0"/>
                <a:ea typeface="Lucida Handwriting" charset="0"/>
                <a:cs typeface="Lucida Handwriting" charset="0"/>
              </a:rPr>
              <a:t>С</a:t>
            </a:r>
            <a:r>
              <a:rPr lang="en-US" sz="1600" dirty="0" err="1" smtClean="0">
                <a:solidFill>
                  <a:schemeClr val="tx2"/>
                </a:solidFill>
                <a:latin typeface="Lucida Handwriting" charset="0"/>
                <a:ea typeface="Lucida Handwriting" charset="0"/>
                <a:cs typeface="Lucida Handwriting" charset="0"/>
              </a:rPr>
              <a:t>opies</a:t>
            </a:r>
            <a:r>
              <a:rPr lang="en-US" sz="1600" dirty="0" smtClean="0">
                <a:solidFill>
                  <a:schemeClr val="tx2"/>
                </a:solidFill>
                <a:latin typeface="Lucida Handwriting" charset="0"/>
                <a:ea typeface="Lucida Handwriting" charset="0"/>
                <a:cs typeface="Lucida Handwriting" charset="0"/>
              </a:rPr>
              <a:t> </a:t>
            </a:r>
            <a:r>
              <a:rPr lang="en-US" sz="1600" dirty="0">
                <a:solidFill>
                  <a:schemeClr val="tx2"/>
                </a:solidFill>
                <a:latin typeface="Lucida Handwriting" charset="0"/>
                <a:ea typeface="Lucida Handwriting" charset="0"/>
                <a:cs typeface="Lucida Handwriting" charset="0"/>
              </a:rPr>
              <a:t>the reference from the stack to the ECX </a:t>
            </a:r>
            <a:r>
              <a:rPr lang="en-US" sz="1600" dirty="0" smtClean="0">
                <a:solidFill>
                  <a:schemeClr val="tx2"/>
                </a:solidFill>
                <a:latin typeface="Lucida Handwriting" charset="0"/>
                <a:ea typeface="Lucida Handwriting" charset="0"/>
                <a:cs typeface="Lucida Handwriting" charset="0"/>
              </a:rPr>
              <a:t>register</a:t>
            </a:r>
            <a:endParaRPr lang="en-US" sz="1600" dirty="0">
              <a:solidFill>
                <a:schemeClr val="tx2"/>
              </a:solidFill>
              <a:latin typeface="Lucida Handwriting" charset="0"/>
              <a:ea typeface="Lucida Handwriting" charset="0"/>
              <a:cs typeface="Lucida Handwriting" charset="0"/>
            </a:endParaRPr>
          </a:p>
        </p:txBody>
      </p:sp>
      <p:cxnSp>
        <p:nvCxnSpPr>
          <p:cNvPr id="13" name="Straight Arrow Connector 12"/>
          <p:cNvCxnSpPr>
            <a:stCxn id="14" idx="1"/>
          </p:cNvCxnSpPr>
          <p:nvPr/>
        </p:nvCxnSpPr>
        <p:spPr>
          <a:xfrm flipH="1">
            <a:off x="5486116" y="3444453"/>
            <a:ext cx="833454" cy="191474"/>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6319570" y="2905844"/>
            <a:ext cx="2753267" cy="1077218"/>
          </a:xfrm>
          <a:prstGeom prst="rect">
            <a:avLst/>
          </a:prstGeom>
        </p:spPr>
        <p:txBody>
          <a:bodyPr wrap="square">
            <a:spAutoFit/>
          </a:bodyPr>
          <a:lstStyle/>
          <a:p>
            <a:r>
              <a:rPr lang="en-US" sz="1600" dirty="0" smtClean="0">
                <a:solidFill>
                  <a:schemeClr val="tx2"/>
                </a:solidFill>
                <a:latin typeface="Lucida Handwriting" charset="0"/>
                <a:ea typeface="Lucida Handwriting" charset="0"/>
                <a:cs typeface="Lucida Handwriting" charset="0"/>
              </a:rPr>
              <a:t>Dereferences</a:t>
            </a:r>
            <a:r>
              <a:rPr lang="ru-RU" sz="1600" dirty="0" smtClean="0">
                <a:solidFill>
                  <a:schemeClr val="tx2"/>
                </a:solidFill>
                <a:latin typeface="Lucida Handwriting" charset="0"/>
                <a:ea typeface="Lucida Handwriting" charset="0"/>
                <a:cs typeface="Lucida Handwriting" charset="0"/>
              </a:rPr>
              <a:t> </a:t>
            </a:r>
            <a:r>
              <a:rPr lang="en-US" sz="1600" dirty="0" smtClean="0">
                <a:solidFill>
                  <a:schemeClr val="tx2"/>
                </a:solidFill>
                <a:latin typeface="Lucida Handwriting" charset="0"/>
                <a:ea typeface="Lucida Handwriting" charset="0"/>
                <a:cs typeface="Lucida Handwriting" charset="0"/>
              </a:rPr>
              <a:t>the </a:t>
            </a:r>
            <a:r>
              <a:rPr lang="en-US" sz="1600" dirty="0">
                <a:solidFill>
                  <a:schemeClr val="tx2"/>
                </a:solidFill>
                <a:latin typeface="Lucida Handwriting" charset="0"/>
                <a:ea typeface="Lucida Handwriting" charset="0"/>
                <a:cs typeface="Lucida Handwriting" charset="0"/>
              </a:rPr>
              <a:t>ECX register to obtain the object’s method table pointer </a:t>
            </a:r>
          </a:p>
        </p:txBody>
      </p:sp>
      <p:cxnSp>
        <p:nvCxnSpPr>
          <p:cNvPr id="17" name="Straight Arrow Connector 16"/>
          <p:cNvCxnSpPr>
            <a:stCxn id="18" idx="1"/>
          </p:cNvCxnSpPr>
          <p:nvPr/>
        </p:nvCxnSpPr>
        <p:spPr>
          <a:xfrm flipH="1" flipV="1">
            <a:off x="5486115" y="4023451"/>
            <a:ext cx="833456" cy="777396"/>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319571" y="4262238"/>
            <a:ext cx="2753267" cy="1077218"/>
          </a:xfrm>
          <a:prstGeom prst="rect">
            <a:avLst/>
          </a:prstGeom>
        </p:spPr>
        <p:txBody>
          <a:bodyPr wrap="square">
            <a:spAutoFit/>
          </a:bodyPr>
          <a:lstStyle/>
          <a:p>
            <a:r>
              <a:rPr lang="en-US" sz="1600" dirty="0" smtClean="0">
                <a:solidFill>
                  <a:schemeClr val="tx2"/>
                </a:solidFill>
                <a:latin typeface="Lucida Handwriting" charset="0"/>
                <a:ea typeface="Lucida Handwriting" charset="0"/>
                <a:cs typeface="Lucida Handwriting" charset="0"/>
              </a:rPr>
              <a:t>Fetches</a:t>
            </a:r>
            <a:r>
              <a:rPr lang="ru-RU" sz="1600" dirty="0" smtClean="0">
                <a:solidFill>
                  <a:schemeClr val="tx2"/>
                </a:solidFill>
                <a:latin typeface="Lucida Handwriting" charset="0"/>
                <a:ea typeface="Lucida Handwriting" charset="0"/>
                <a:cs typeface="Lucida Handwriting" charset="0"/>
              </a:rPr>
              <a:t> </a:t>
            </a:r>
            <a:r>
              <a:rPr lang="en-US" sz="1600" dirty="0" smtClean="0">
                <a:solidFill>
                  <a:schemeClr val="tx2"/>
                </a:solidFill>
                <a:latin typeface="Lucida Handwriting" charset="0"/>
                <a:ea typeface="Lucida Handwriting" charset="0"/>
                <a:cs typeface="Lucida Handwriting" charset="0"/>
              </a:rPr>
              <a:t> </a:t>
            </a:r>
            <a:r>
              <a:rPr lang="en-US" sz="1600" dirty="0">
                <a:solidFill>
                  <a:schemeClr val="tx2"/>
                </a:solidFill>
                <a:latin typeface="Lucida Handwriting" charset="0"/>
                <a:ea typeface="Lucida Handwriting" charset="0"/>
                <a:cs typeface="Lucida Handwriting" charset="0"/>
              </a:rPr>
              <a:t>the internal pointer to the list of methods inside the method </a:t>
            </a:r>
            <a:r>
              <a:rPr lang="en-US" sz="1600" dirty="0" smtClean="0">
                <a:solidFill>
                  <a:schemeClr val="tx2"/>
                </a:solidFill>
                <a:latin typeface="Lucida Handwriting" charset="0"/>
                <a:ea typeface="Lucida Handwriting" charset="0"/>
                <a:cs typeface="Lucida Handwriting" charset="0"/>
              </a:rPr>
              <a:t>table</a:t>
            </a:r>
            <a:endParaRPr lang="en-US" sz="1600" dirty="0">
              <a:solidFill>
                <a:schemeClr val="tx2"/>
              </a:solidFill>
              <a:latin typeface="Lucida Handwriting" charset="0"/>
              <a:ea typeface="Lucida Handwriting" charset="0"/>
              <a:cs typeface="Lucida Handwriting" charset="0"/>
            </a:endParaRPr>
          </a:p>
        </p:txBody>
      </p:sp>
      <p:cxnSp>
        <p:nvCxnSpPr>
          <p:cNvPr id="21" name="Straight Arrow Connector 20"/>
          <p:cNvCxnSpPr>
            <a:stCxn id="22" idx="0"/>
          </p:cNvCxnSpPr>
          <p:nvPr/>
        </p:nvCxnSpPr>
        <p:spPr>
          <a:xfrm flipV="1">
            <a:off x="4472088" y="4214568"/>
            <a:ext cx="480912" cy="1109014"/>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95454" y="5323582"/>
            <a:ext cx="2753267" cy="1077218"/>
          </a:xfrm>
          <a:prstGeom prst="rect">
            <a:avLst/>
          </a:prstGeom>
        </p:spPr>
        <p:txBody>
          <a:bodyPr wrap="square">
            <a:spAutoFit/>
          </a:bodyPr>
          <a:lstStyle/>
          <a:p>
            <a:r>
              <a:rPr lang="en-US" sz="1600" dirty="0" smtClean="0">
                <a:solidFill>
                  <a:schemeClr val="tx2"/>
                </a:solidFill>
                <a:latin typeface="Lucida Handwriting" charset="0"/>
                <a:ea typeface="Lucida Handwriting" charset="0"/>
                <a:cs typeface="Lucida Handwriting" charset="0"/>
              </a:rPr>
              <a:t>Fetches</a:t>
            </a:r>
            <a:r>
              <a:rPr lang="ru-RU" sz="1600" dirty="0" smtClean="0">
                <a:solidFill>
                  <a:schemeClr val="tx2"/>
                </a:solidFill>
                <a:latin typeface="Lucida Handwriting" charset="0"/>
                <a:ea typeface="Lucida Handwriting" charset="0"/>
                <a:cs typeface="Lucida Handwriting" charset="0"/>
              </a:rPr>
              <a:t> </a:t>
            </a:r>
            <a:r>
              <a:rPr lang="en-US" sz="1600" dirty="0" smtClean="0">
                <a:solidFill>
                  <a:schemeClr val="tx2"/>
                </a:solidFill>
                <a:latin typeface="Lucida Handwriting" charset="0"/>
                <a:ea typeface="Lucida Handwriting" charset="0"/>
                <a:cs typeface="Lucida Handwriting" charset="0"/>
              </a:rPr>
              <a:t> </a:t>
            </a:r>
            <a:r>
              <a:rPr lang="en-US" sz="1600" dirty="0">
                <a:solidFill>
                  <a:schemeClr val="tx2"/>
                </a:solidFill>
                <a:latin typeface="Lucida Handwriting" charset="0"/>
                <a:ea typeface="Lucida Handwriting" charset="0"/>
                <a:cs typeface="Lucida Handwriting" charset="0"/>
              </a:rPr>
              <a:t>the internal pointer to the list of methods inside the method </a:t>
            </a:r>
            <a:r>
              <a:rPr lang="en-US" sz="1600" dirty="0" smtClean="0">
                <a:solidFill>
                  <a:schemeClr val="tx2"/>
                </a:solidFill>
                <a:latin typeface="Lucida Handwriting" charset="0"/>
                <a:ea typeface="Lucida Handwriting" charset="0"/>
                <a:cs typeface="Lucida Handwriting" charset="0"/>
              </a:rPr>
              <a:t>table</a:t>
            </a:r>
            <a:endParaRPr lang="en-US" sz="1600" dirty="0">
              <a:solidFill>
                <a:schemeClr val="tx2"/>
              </a:solidFill>
              <a:latin typeface="Lucida Handwriting" charset="0"/>
              <a:ea typeface="Lucida Handwriting" charset="0"/>
              <a:cs typeface="Lucida Handwriting" charset="0"/>
            </a:endParaRPr>
          </a:p>
        </p:txBody>
      </p:sp>
      <p:sp>
        <p:nvSpPr>
          <p:cNvPr id="37" name="Rectangle 36"/>
          <p:cNvSpPr/>
          <p:nvPr/>
        </p:nvSpPr>
        <p:spPr>
          <a:xfrm>
            <a:off x="900897" y="1175217"/>
            <a:ext cx="3811647" cy="830997"/>
          </a:xfrm>
          <a:prstGeom prst="rect">
            <a:avLst/>
          </a:prstGeom>
        </p:spPr>
        <p:txBody>
          <a:bodyPr wrap="square">
            <a:spAutoFit/>
          </a:bodyPr>
          <a:lstStyle/>
          <a:p>
            <a:r>
              <a:rPr lang="en-US" sz="1600" dirty="0">
                <a:solidFill>
                  <a:schemeClr val="tx2"/>
                </a:solidFill>
                <a:latin typeface="Lucida Handwriting" charset="0"/>
                <a:ea typeface="Lucida Handwriting" charset="0"/>
                <a:cs typeface="Lucida Handwriting" charset="0"/>
              </a:rPr>
              <a:t>T</a:t>
            </a:r>
            <a:r>
              <a:rPr lang="en-US" sz="1600" dirty="0" smtClean="0">
                <a:solidFill>
                  <a:schemeClr val="tx2"/>
                </a:solidFill>
                <a:latin typeface="Lucida Handwriting" charset="0"/>
                <a:ea typeface="Lucida Handwriting" charset="0"/>
                <a:cs typeface="Lucida Handwriting" charset="0"/>
              </a:rPr>
              <a:t>he </a:t>
            </a:r>
            <a:r>
              <a:rPr lang="en-US" sz="1600" dirty="0">
                <a:solidFill>
                  <a:schemeClr val="tx2"/>
                </a:solidFill>
                <a:latin typeface="Lucida Handwriting" charset="0"/>
                <a:ea typeface="Lucida Handwriting" charset="0"/>
                <a:cs typeface="Lucida Handwriting" charset="0"/>
              </a:rPr>
              <a:t>stack location </a:t>
            </a:r>
            <a:r>
              <a:rPr lang="en-US" sz="1600" b="1" dirty="0">
                <a:solidFill>
                  <a:schemeClr val="tx2"/>
                </a:solidFill>
                <a:latin typeface="Lucida Handwriting" charset="0"/>
                <a:ea typeface="Lucida Handwriting" charset="0"/>
                <a:cs typeface="Lucida Handwriting" charset="0"/>
              </a:rPr>
              <a:t>EBP-64</a:t>
            </a:r>
            <a:r>
              <a:rPr lang="en-US" sz="1600" dirty="0">
                <a:solidFill>
                  <a:schemeClr val="tx2"/>
                </a:solidFill>
                <a:latin typeface="Lucida Handwriting" charset="0"/>
                <a:ea typeface="Lucida Handwriting" charset="0"/>
                <a:cs typeface="Lucida Handwriting" charset="0"/>
              </a:rPr>
              <a:t> contains the address of an Employee object </a:t>
            </a:r>
          </a:p>
        </p:txBody>
      </p:sp>
      <p:cxnSp>
        <p:nvCxnSpPr>
          <p:cNvPr id="38" name="Straight Arrow Connector 37"/>
          <p:cNvCxnSpPr/>
          <p:nvPr/>
        </p:nvCxnSpPr>
        <p:spPr>
          <a:xfrm>
            <a:off x="3581400" y="1414350"/>
            <a:ext cx="1731024" cy="1794595"/>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120928" y="2243582"/>
            <a:ext cx="3811647" cy="338554"/>
          </a:xfrm>
          <a:prstGeom prst="rect">
            <a:avLst/>
          </a:prstGeom>
        </p:spPr>
        <p:txBody>
          <a:bodyPr wrap="square">
            <a:spAutoFit/>
          </a:bodyPr>
          <a:lstStyle/>
          <a:p>
            <a:r>
              <a:rPr lang="en-US" sz="1600" dirty="0">
                <a:solidFill>
                  <a:schemeClr val="tx2"/>
                </a:solidFill>
                <a:latin typeface="Lucida Handwriting" charset="0"/>
                <a:ea typeface="Lucida Handwriting" charset="0"/>
                <a:cs typeface="Lucida Handwriting" charset="0"/>
              </a:rPr>
              <a:t>C</a:t>
            </a:r>
            <a:r>
              <a:rPr lang="en-US" sz="1600" dirty="0" smtClean="0">
                <a:solidFill>
                  <a:schemeClr val="tx2"/>
                </a:solidFill>
                <a:latin typeface="Lucida Handwriting" charset="0"/>
                <a:ea typeface="Lucida Handwriting" charset="0"/>
                <a:cs typeface="Lucida Handwriting" charset="0"/>
              </a:rPr>
              <a:t>all the </a:t>
            </a:r>
            <a:r>
              <a:rPr lang="en-US" sz="1600" dirty="0">
                <a:solidFill>
                  <a:schemeClr val="tx2"/>
                </a:solidFill>
                <a:latin typeface="Lucida Handwriting" charset="0"/>
                <a:ea typeface="Lucida Handwriting" charset="0"/>
                <a:cs typeface="Lucida Handwriting" charset="0"/>
              </a:rPr>
              <a:t>Work virtual method </a:t>
            </a:r>
          </a:p>
        </p:txBody>
      </p:sp>
      <p:cxnSp>
        <p:nvCxnSpPr>
          <p:cNvPr id="49" name="Straight Arrow Connector 48"/>
          <p:cNvCxnSpPr>
            <a:stCxn id="47" idx="2"/>
          </p:cNvCxnSpPr>
          <p:nvPr/>
        </p:nvCxnSpPr>
        <p:spPr>
          <a:xfrm flipH="1">
            <a:off x="1620646" y="2582136"/>
            <a:ext cx="406106" cy="380384"/>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74900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852" y="2887163"/>
            <a:ext cx="7545446" cy="1754326"/>
          </a:xfrm>
          <a:prstGeom prst="rect">
            <a:avLst/>
          </a:prstGeom>
        </p:spPr>
        <p:txBody>
          <a:bodyPr wrap="square">
            <a:spAutoFit/>
          </a:bodyPr>
          <a:lstStyle/>
          <a:p>
            <a:r>
              <a:rPr lang="en-US" b="1" dirty="0" err="1">
                <a:solidFill>
                  <a:schemeClr val="tx2"/>
                </a:solidFill>
                <a:latin typeface="Consolas" charset="0"/>
                <a:ea typeface="Consolas" charset="0"/>
                <a:cs typeface="Consolas" charset="0"/>
              </a:rPr>
              <a:t>employee.TakeVacation</a:t>
            </a:r>
            <a:r>
              <a:rPr lang="en-US" b="1" dirty="0">
                <a:solidFill>
                  <a:schemeClr val="tx2"/>
                </a:solidFill>
                <a:latin typeface="Consolas" charset="0"/>
                <a:ea typeface="Consolas" charset="0"/>
                <a:cs typeface="Consolas" charset="0"/>
              </a:rPr>
              <a:t>(12);</a:t>
            </a:r>
          </a:p>
          <a:p>
            <a:r>
              <a:rPr lang="nl-NL" dirty="0">
                <a:latin typeface="Consolas" charset="0"/>
                <a:ea typeface="Consolas" charset="0"/>
                <a:cs typeface="Consolas" charset="0"/>
              </a:rPr>
              <a:t>008200F2  </a:t>
            </a:r>
            <a:r>
              <a:rPr lang="nl-NL" dirty="0" err="1">
                <a:latin typeface="Consolas" charset="0"/>
                <a:ea typeface="Consolas" charset="0"/>
                <a:cs typeface="Consolas" charset="0"/>
              </a:rPr>
              <a:t>mov</a:t>
            </a:r>
            <a:r>
              <a:rPr lang="nl-NL" dirty="0">
                <a:latin typeface="Consolas" charset="0"/>
                <a:ea typeface="Consolas" charset="0"/>
                <a:cs typeface="Consolas" charset="0"/>
              </a:rPr>
              <a:t>         </a:t>
            </a:r>
            <a:r>
              <a:rPr lang="nl-NL" dirty="0" err="1">
                <a:latin typeface="Consolas" charset="0"/>
                <a:ea typeface="Consolas" charset="0"/>
                <a:cs typeface="Consolas" charset="0"/>
              </a:rPr>
              <a:t>ecx,dword</a:t>
            </a:r>
            <a:r>
              <a:rPr lang="nl-NL" dirty="0">
                <a:latin typeface="Consolas" charset="0"/>
                <a:ea typeface="Consolas" charset="0"/>
                <a:cs typeface="Consolas" charset="0"/>
              </a:rPr>
              <a:t> </a:t>
            </a:r>
            <a:r>
              <a:rPr lang="nl-NL" dirty="0" err="1">
                <a:latin typeface="Consolas" charset="0"/>
                <a:ea typeface="Consolas" charset="0"/>
                <a:cs typeface="Consolas" charset="0"/>
              </a:rPr>
              <a:t>ptr</a:t>
            </a:r>
            <a:r>
              <a:rPr lang="nl-NL" dirty="0">
                <a:latin typeface="Consolas" charset="0"/>
                <a:ea typeface="Consolas" charset="0"/>
                <a:cs typeface="Consolas" charset="0"/>
              </a:rPr>
              <a:t> [ebp-40h]  </a:t>
            </a:r>
          </a:p>
          <a:p>
            <a:r>
              <a:rPr lang="sk-SK" dirty="0">
                <a:latin typeface="Consolas" charset="0"/>
                <a:ea typeface="Consolas" charset="0"/>
                <a:cs typeface="Consolas" charset="0"/>
              </a:rPr>
              <a:t>008200F5  </a:t>
            </a:r>
            <a:r>
              <a:rPr lang="sk-SK" dirty="0" err="1">
                <a:latin typeface="Consolas" charset="0"/>
                <a:ea typeface="Consolas" charset="0"/>
                <a:cs typeface="Consolas" charset="0"/>
              </a:rPr>
              <a:t>mov</a:t>
            </a:r>
            <a:r>
              <a:rPr lang="sk-SK" dirty="0">
                <a:latin typeface="Consolas" charset="0"/>
                <a:ea typeface="Consolas" charset="0"/>
                <a:cs typeface="Consolas" charset="0"/>
              </a:rPr>
              <a:t>         edx,0Ch  </a:t>
            </a:r>
          </a:p>
          <a:p>
            <a:r>
              <a:rPr lang="nl-NL" dirty="0">
                <a:latin typeface="Consolas" charset="0"/>
                <a:ea typeface="Consolas" charset="0"/>
                <a:cs typeface="Consolas" charset="0"/>
              </a:rPr>
              <a:t>008200FA  </a:t>
            </a:r>
            <a:r>
              <a:rPr lang="nl-NL" dirty="0" err="1">
                <a:latin typeface="Consolas" charset="0"/>
                <a:ea typeface="Consolas" charset="0"/>
                <a:cs typeface="Consolas" charset="0"/>
              </a:rPr>
              <a:t>cmp</a:t>
            </a:r>
            <a:r>
              <a:rPr lang="nl-NL" dirty="0">
                <a:latin typeface="Consolas" charset="0"/>
                <a:ea typeface="Consolas" charset="0"/>
                <a:cs typeface="Consolas" charset="0"/>
              </a:rPr>
              <a:t>         </a:t>
            </a:r>
            <a:r>
              <a:rPr lang="nl-NL" dirty="0" err="1">
                <a:latin typeface="Consolas" charset="0"/>
                <a:ea typeface="Consolas" charset="0"/>
                <a:cs typeface="Consolas" charset="0"/>
              </a:rPr>
              <a:t>dword</a:t>
            </a:r>
            <a:r>
              <a:rPr lang="nl-NL" dirty="0">
                <a:latin typeface="Consolas" charset="0"/>
                <a:ea typeface="Consolas" charset="0"/>
                <a:cs typeface="Consolas" charset="0"/>
              </a:rPr>
              <a:t> </a:t>
            </a:r>
            <a:r>
              <a:rPr lang="nl-NL" dirty="0" err="1">
                <a:latin typeface="Consolas" charset="0"/>
                <a:ea typeface="Consolas" charset="0"/>
                <a:cs typeface="Consolas" charset="0"/>
              </a:rPr>
              <a:t>ptr</a:t>
            </a:r>
            <a:r>
              <a:rPr lang="nl-NL" dirty="0">
                <a:latin typeface="Consolas" charset="0"/>
                <a:ea typeface="Consolas" charset="0"/>
                <a:cs typeface="Consolas" charset="0"/>
              </a:rPr>
              <a:t> [</a:t>
            </a:r>
            <a:r>
              <a:rPr lang="nl-NL" dirty="0" err="1">
                <a:latin typeface="Consolas" charset="0"/>
                <a:ea typeface="Consolas" charset="0"/>
                <a:cs typeface="Consolas" charset="0"/>
              </a:rPr>
              <a:t>ecx</a:t>
            </a:r>
            <a:r>
              <a:rPr lang="nl-NL" dirty="0">
                <a:latin typeface="Consolas" charset="0"/>
                <a:ea typeface="Consolas" charset="0"/>
                <a:cs typeface="Consolas" charset="0"/>
              </a:rPr>
              <a:t>],</a:t>
            </a:r>
            <a:r>
              <a:rPr lang="nl-NL" dirty="0" err="1">
                <a:latin typeface="Consolas" charset="0"/>
                <a:ea typeface="Consolas" charset="0"/>
                <a:cs typeface="Consolas" charset="0"/>
              </a:rPr>
              <a:t>ecx</a:t>
            </a:r>
            <a:r>
              <a:rPr lang="nl-NL" dirty="0">
                <a:latin typeface="Consolas" charset="0"/>
                <a:ea typeface="Consolas" charset="0"/>
                <a:cs typeface="Consolas" charset="0"/>
              </a:rPr>
              <a:t>  </a:t>
            </a:r>
          </a:p>
          <a:p>
            <a:r>
              <a:rPr lang="en-US" dirty="0">
                <a:latin typeface="Consolas" charset="0"/>
                <a:ea typeface="Consolas" charset="0"/>
                <a:cs typeface="Consolas" charset="0"/>
              </a:rPr>
              <a:t>008200FC  call        0077C050  </a:t>
            </a:r>
          </a:p>
          <a:p>
            <a:r>
              <a:rPr lang="fi-FI" dirty="0">
                <a:latin typeface="Consolas" charset="0"/>
                <a:ea typeface="Consolas" charset="0"/>
                <a:cs typeface="Consolas" charset="0"/>
              </a:rPr>
              <a:t>00820101  </a:t>
            </a:r>
            <a:r>
              <a:rPr lang="fi-FI" dirty="0" err="1">
                <a:latin typeface="Consolas" charset="0"/>
                <a:ea typeface="Consolas" charset="0"/>
                <a:cs typeface="Consolas" charset="0"/>
              </a:rPr>
              <a:t>nop</a:t>
            </a:r>
            <a:endParaRPr lang="en-US" dirty="0">
              <a:latin typeface="Consolas" charset="0"/>
              <a:ea typeface="Consolas" charset="0"/>
              <a:cs typeface="Consolas" charset="0"/>
            </a:endParaRPr>
          </a:p>
        </p:txBody>
      </p:sp>
      <p:sp>
        <p:nvSpPr>
          <p:cNvPr id="6" name="Title 1"/>
          <p:cNvSpPr>
            <a:spLocks noGrp="1"/>
          </p:cNvSpPr>
          <p:nvPr>
            <p:ph type="title"/>
          </p:nvPr>
        </p:nvSpPr>
        <p:spPr>
          <a:xfrm>
            <a:off x="226953" y="179344"/>
            <a:ext cx="8639955" cy="354057"/>
          </a:xfrm>
        </p:spPr>
        <p:txBody>
          <a:bodyPr/>
          <a:lstStyle/>
          <a:p>
            <a:r>
              <a:rPr lang="en-US" dirty="0" err="1"/>
              <a:t>Основы</a:t>
            </a:r>
            <a:r>
              <a:rPr lang="en-US" dirty="0"/>
              <a:t> </a:t>
            </a:r>
            <a:r>
              <a:rPr lang="en-US" dirty="0" err="1"/>
              <a:t>устройства</a:t>
            </a:r>
            <a:r>
              <a:rPr lang="en-US" dirty="0"/>
              <a:t> </a:t>
            </a:r>
            <a:r>
              <a:rPr lang="en-US" dirty="0" err="1" smtClean="0"/>
              <a:t>типов</a:t>
            </a:r>
            <a:r>
              <a:rPr lang="ru-RU" dirty="0"/>
              <a:t>. Вызов </a:t>
            </a:r>
            <a:r>
              <a:rPr lang="ru-RU" dirty="0" err="1" smtClean="0"/>
              <a:t>невиртуальных</a:t>
            </a:r>
            <a:r>
              <a:rPr lang="ru-RU" dirty="0" smtClean="0"/>
              <a:t> </a:t>
            </a:r>
            <a:r>
              <a:rPr lang="ru-RU" dirty="0"/>
              <a:t>методов</a:t>
            </a:r>
            <a:endParaRPr lang="en-US" dirty="0"/>
          </a:p>
        </p:txBody>
      </p:sp>
      <p:cxnSp>
        <p:nvCxnSpPr>
          <p:cNvPr id="7" name="Straight Arrow Connector 6"/>
          <p:cNvCxnSpPr>
            <a:stCxn id="8" idx="2"/>
          </p:cNvCxnSpPr>
          <p:nvPr/>
        </p:nvCxnSpPr>
        <p:spPr>
          <a:xfrm flipH="1">
            <a:off x="4003121" y="1947887"/>
            <a:ext cx="1643857" cy="682093"/>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270344" y="1116890"/>
            <a:ext cx="2753267" cy="830997"/>
          </a:xfrm>
          <a:prstGeom prst="rect">
            <a:avLst/>
          </a:prstGeom>
        </p:spPr>
        <p:txBody>
          <a:bodyPr wrap="square">
            <a:spAutoFit/>
          </a:bodyPr>
          <a:lstStyle/>
          <a:p>
            <a:r>
              <a:rPr lang="ru-RU" sz="1600" dirty="0" smtClean="0">
                <a:solidFill>
                  <a:schemeClr val="tx2"/>
                </a:solidFill>
                <a:latin typeface="Lucida Handwriting" charset="0"/>
                <a:ea typeface="Lucida Handwriting" charset="0"/>
                <a:cs typeface="Lucida Handwriting" charset="0"/>
              </a:rPr>
              <a:t>С</a:t>
            </a:r>
            <a:r>
              <a:rPr lang="en-US" sz="1600" dirty="0" err="1" smtClean="0">
                <a:solidFill>
                  <a:schemeClr val="tx2"/>
                </a:solidFill>
                <a:latin typeface="Lucida Handwriting" charset="0"/>
                <a:ea typeface="Lucida Handwriting" charset="0"/>
                <a:cs typeface="Lucida Handwriting" charset="0"/>
              </a:rPr>
              <a:t>opies</a:t>
            </a:r>
            <a:r>
              <a:rPr lang="en-US" sz="1600" dirty="0" smtClean="0">
                <a:solidFill>
                  <a:schemeClr val="tx2"/>
                </a:solidFill>
                <a:latin typeface="Lucida Handwriting" charset="0"/>
                <a:ea typeface="Lucida Handwriting" charset="0"/>
                <a:cs typeface="Lucida Handwriting" charset="0"/>
              </a:rPr>
              <a:t> </a:t>
            </a:r>
            <a:r>
              <a:rPr lang="en-US" sz="1600" dirty="0">
                <a:solidFill>
                  <a:schemeClr val="tx2"/>
                </a:solidFill>
                <a:latin typeface="Lucida Handwriting" charset="0"/>
                <a:ea typeface="Lucida Handwriting" charset="0"/>
                <a:cs typeface="Lucida Handwriting" charset="0"/>
              </a:rPr>
              <a:t>the reference from the stack to the ECX </a:t>
            </a:r>
            <a:r>
              <a:rPr lang="en-US" sz="1600" dirty="0" smtClean="0">
                <a:solidFill>
                  <a:schemeClr val="tx2"/>
                </a:solidFill>
                <a:latin typeface="Lucida Handwriting" charset="0"/>
                <a:ea typeface="Lucida Handwriting" charset="0"/>
                <a:cs typeface="Lucida Handwriting" charset="0"/>
              </a:rPr>
              <a:t>register</a:t>
            </a:r>
            <a:endParaRPr lang="en-US" sz="1600" dirty="0">
              <a:solidFill>
                <a:schemeClr val="tx2"/>
              </a:solidFill>
              <a:latin typeface="Lucida Handwriting" charset="0"/>
              <a:ea typeface="Lucida Handwriting" charset="0"/>
              <a:cs typeface="Lucida Handwriting" charset="0"/>
            </a:endParaRPr>
          </a:p>
        </p:txBody>
      </p:sp>
      <p:cxnSp>
        <p:nvCxnSpPr>
          <p:cNvPr id="13" name="Straight Arrow Connector 12"/>
          <p:cNvCxnSpPr>
            <a:stCxn id="11" idx="0"/>
          </p:cNvCxnSpPr>
          <p:nvPr/>
        </p:nvCxnSpPr>
        <p:spPr>
          <a:xfrm flipH="1" flipV="1">
            <a:off x="4344873" y="4076253"/>
            <a:ext cx="2211471" cy="352771"/>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2" idx="0"/>
          </p:cNvCxnSpPr>
          <p:nvPr/>
        </p:nvCxnSpPr>
        <p:spPr>
          <a:xfrm flipV="1">
            <a:off x="2017985" y="4292317"/>
            <a:ext cx="1182415" cy="875371"/>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226953" y="5167688"/>
            <a:ext cx="3582064" cy="1323439"/>
          </a:xfrm>
          <a:prstGeom prst="rect">
            <a:avLst/>
          </a:prstGeom>
        </p:spPr>
        <p:txBody>
          <a:bodyPr wrap="square">
            <a:spAutoFit/>
          </a:bodyPr>
          <a:lstStyle/>
          <a:p>
            <a:pPr algn="just"/>
            <a:r>
              <a:rPr lang="en-US" sz="1600" dirty="0" smtClean="0">
                <a:solidFill>
                  <a:schemeClr val="tx2"/>
                </a:solidFill>
                <a:latin typeface="Lucida Handwriting" charset="0"/>
                <a:ea typeface="Lucida Handwriting" charset="0"/>
                <a:cs typeface="Lucida Handwriting" charset="0"/>
              </a:rPr>
              <a:t>The code </a:t>
            </a:r>
            <a:r>
              <a:rPr lang="en-US" sz="1600" dirty="0">
                <a:solidFill>
                  <a:schemeClr val="tx2"/>
                </a:solidFill>
                <a:latin typeface="Lucida Handwriting" charset="0"/>
                <a:ea typeface="Lucida Handwriting" charset="0"/>
                <a:cs typeface="Lucida Handwriting" charset="0"/>
              </a:rPr>
              <a:t>address of the invoked method (or at least its pre-JIT stub) is known when the JIT compiles the method dispatch </a:t>
            </a:r>
          </a:p>
        </p:txBody>
      </p:sp>
      <p:sp>
        <p:nvSpPr>
          <p:cNvPr id="37" name="Rectangle 36"/>
          <p:cNvSpPr/>
          <p:nvPr/>
        </p:nvSpPr>
        <p:spPr>
          <a:xfrm>
            <a:off x="909626" y="957119"/>
            <a:ext cx="3811647" cy="830997"/>
          </a:xfrm>
          <a:prstGeom prst="rect">
            <a:avLst/>
          </a:prstGeom>
        </p:spPr>
        <p:txBody>
          <a:bodyPr wrap="square">
            <a:spAutoFit/>
          </a:bodyPr>
          <a:lstStyle/>
          <a:p>
            <a:r>
              <a:rPr lang="en-US" sz="1600" dirty="0">
                <a:solidFill>
                  <a:schemeClr val="tx2"/>
                </a:solidFill>
                <a:latin typeface="Lucida Handwriting" charset="0"/>
                <a:ea typeface="Lucida Handwriting" charset="0"/>
                <a:cs typeface="Lucida Handwriting" charset="0"/>
              </a:rPr>
              <a:t>T</a:t>
            </a:r>
            <a:r>
              <a:rPr lang="en-US" sz="1600" dirty="0" smtClean="0">
                <a:solidFill>
                  <a:schemeClr val="tx2"/>
                </a:solidFill>
                <a:latin typeface="Lucida Handwriting" charset="0"/>
                <a:ea typeface="Lucida Handwriting" charset="0"/>
                <a:cs typeface="Lucida Handwriting" charset="0"/>
              </a:rPr>
              <a:t>he </a:t>
            </a:r>
            <a:r>
              <a:rPr lang="en-US" sz="1600" dirty="0">
                <a:solidFill>
                  <a:schemeClr val="tx2"/>
                </a:solidFill>
                <a:latin typeface="Lucida Handwriting" charset="0"/>
                <a:ea typeface="Lucida Handwriting" charset="0"/>
                <a:cs typeface="Lucida Handwriting" charset="0"/>
              </a:rPr>
              <a:t>stack location </a:t>
            </a:r>
            <a:r>
              <a:rPr lang="en-US" sz="1600" b="1" dirty="0">
                <a:solidFill>
                  <a:schemeClr val="tx2"/>
                </a:solidFill>
                <a:latin typeface="Lucida Handwriting" charset="0"/>
                <a:ea typeface="Lucida Handwriting" charset="0"/>
                <a:cs typeface="Lucida Handwriting" charset="0"/>
              </a:rPr>
              <a:t>EBP-64</a:t>
            </a:r>
            <a:r>
              <a:rPr lang="en-US" sz="1600" dirty="0">
                <a:solidFill>
                  <a:schemeClr val="tx2"/>
                </a:solidFill>
                <a:latin typeface="Lucida Handwriting" charset="0"/>
                <a:ea typeface="Lucida Handwriting" charset="0"/>
                <a:cs typeface="Lucida Handwriting" charset="0"/>
              </a:rPr>
              <a:t> contains the address of an Employee object </a:t>
            </a:r>
          </a:p>
        </p:txBody>
      </p:sp>
      <p:cxnSp>
        <p:nvCxnSpPr>
          <p:cNvPr id="38" name="Straight Arrow Connector 37"/>
          <p:cNvCxnSpPr/>
          <p:nvPr/>
        </p:nvCxnSpPr>
        <p:spPr>
          <a:xfrm>
            <a:off x="3581400" y="1414350"/>
            <a:ext cx="1731024" cy="1794595"/>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112161" y="1952959"/>
            <a:ext cx="3811647" cy="584775"/>
          </a:xfrm>
          <a:prstGeom prst="rect">
            <a:avLst/>
          </a:prstGeom>
        </p:spPr>
        <p:txBody>
          <a:bodyPr wrap="square">
            <a:spAutoFit/>
          </a:bodyPr>
          <a:lstStyle/>
          <a:p>
            <a:r>
              <a:rPr lang="en-US" sz="1600" dirty="0">
                <a:solidFill>
                  <a:schemeClr val="tx2"/>
                </a:solidFill>
                <a:latin typeface="Lucida Handwriting" charset="0"/>
                <a:ea typeface="Lucida Handwriting" charset="0"/>
                <a:cs typeface="Lucida Handwriting" charset="0"/>
              </a:rPr>
              <a:t>C</a:t>
            </a:r>
            <a:r>
              <a:rPr lang="en-US" sz="1600" dirty="0" smtClean="0">
                <a:solidFill>
                  <a:schemeClr val="tx2"/>
                </a:solidFill>
                <a:latin typeface="Lucida Handwriting" charset="0"/>
                <a:ea typeface="Lucida Handwriting" charset="0"/>
                <a:cs typeface="Lucida Handwriting" charset="0"/>
              </a:rPr>
              <a:t>all the </a:t>
            </a:r>
            <a:r>
              <a:rPr lang="en-US" sz="1600" dirty="0" err="1" smtClean="0">
                <a:solidFill>
                  <a:schemeClr val="tx2"/>
                </a:solidFill>
                <a:latin typeface="Lucida Handwriting" charset="0"/>
                <a:ea typeface="Lucida Handwriting" charset="0"/>
                <a:cs typeface="Lucida Handwriting" charset="0"/>
              </a:rPr>
              <a:t>TakeVacation</a:t>
            </a:r>
            <a:r>
              <a:rPr lang="en-US" sz="1600" dirty="0" smtClean="0">
                <a:solidFill>
                  <a:schemeClr val="tx2"/>
                </a:solidFill>
                <a:latin typeface="Lucida Handwriting" charset="0"/>
                <a:ea typeface="Lucida Handwriting" charset="0"/>
                <a:cs typeface="Lucida Handwriting" charset="0"/>
              </a:rPr>
              <a:t> non-virtual </a:t>
            </a:r>
            <a:r>
              <a:rPr lang="en-US" sz="1600" dirty="0">
                <a:solidFill>
                  <a:schemeClr val="tx2"/>
                </a:solidFill>
                <a:latin typeface="Lucida Handwriting" charset="0"/>
                <a:ea typeface="Lucida Handwriting" charset="0"/>
                <a:cs typeface="Lucida Handwriting" charset="0"/>
              </a:rPr>
              <a:t>method </a:t>
            </a:r>
          </a:p>
        </p:txBody>
      </p:sp>
      <p:cxnSp>
        <p:nvCxnSpPr>
          <p:cNvPr id="49" name="Straight Arrow Connector 48"/>
          <p:cNvCxnSpPr>
            <a:stCxn id="47" idx="2"/>
          </p:cNvCxnSpPr>
          <p:nvPr/>
        </p:nvCxnSpPr>
        <p:spPr>
          <a:xfrm flipH="1">
            <a:off x="1667573" y="2537734"/>
            <a:ext cx="350412" cy="349429"/>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270344" y="4429024"/>
            <a:ext cx="4572000" cy="2062103"/>
          </a:xfrm>
          <a:prstGeom prst="rect">
            <a:avLst/>
          </a:prstGeom>
        </p:spPr>
        <p:txBody>
          <a:bodyPr>
            <a:spAutoFit/>
          </a:bodyPr>
          <a:lstStyle/>
          <a:p>
            <a:r>
              <a:rPr lang="en-US" sz="1600" dirty="0" smtClean="0">
                <a:solidFill>
                  <a:schemeClr val="tx2"/>
                </a:solidFill>
                <a:latin typeface="Lucida Handwriting" charset="0"/>
                <a:ea typeface="Lucida Handwriting" charset="0"/>
                <a:cs typeface="Lucida Handwriting" charset="0"/>
              </a:rPr>
              <a:t>The </a:t>
            </a:r>
            <a:r>
              <a:rPr lang="en-US" sz="1600" dirty="0">
                <a:solidFill>
                  <a:schemeClr val="tx2"/>
                </a:solidFill>
                <a:latin typeface="Lucida Handwriting" charset="0"/>
                <a:ea typeface="Lucida Handwriting" charset="0"/>
                <a:cs typeface="Lucida Handwriting" charset="0"/>
              </a:rPr>
              <a:t>CMP instruction attempts to access the memory address in the ECX register, which contains the object reference. If the object reference is null, this memory access would fail with an access violation, because accessing the address 0 is always illegal in Windows processes </a:t>
            </a:r>
          </a:p>
        </p:txBody>
      </p:sp>
    </p:spTree>
    <p:extLst>
      <p:ext uri="{BB962C8B-B14F-4D97-AF65-F5344CB8AC3E}">
        <p14:creationId xmlns:p14="http://schemas.microsoft.com/office/powerpoint/2010/main" val="7455983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26953" y="179344"/>
            <a:ext cx="8639955" cy="354057"/>
          </a:xfrm>
        </p:spPr>
        <p:txBody>
          <a:bodyPr/>
          <a:lstStyle/>
          <a:p>
            <a:r>
              <a:rPr lang="en-US" dirty="0" err="1"/>
              <a:t>Основы</a:t>
            </a:r>
            <a:r>
              <a:rPr lang="en-US" dirty="0"/>
              <a:t> </a:t>
            </a:r>
            <a:r>
              <a:rPr lang="en-US" dirty="0" err="1"/>
              <a:t>устройства</a:t>
            </a:r>
            <a:r>
              <a:rPr lang="en-US" dirty="0"/>
              <a:t> </a:t>
            </a:r>
            <a:r>
              <a:rPr lang="en-US" dirty="0" err="1" smtClean="0"/>
              <a:t>типов</a:t>
            </a:r>
            <a:r>
              <a:rPr lang="ru-RU" dirty="0"/>
              <a:t>. Вызов </a:t>
            </a:r>
            <a:r>
              <a:rPr lang="ru-RU" dirty="0" smtClean="0"/>
              <a:t>статических методов</a:t>
            </a:r>
            <a:endParaRPr lang="en-US" dirty="0"/>
          </a:p>
        </p:txBody>
      </p:sp>
      <p:sp>
        <p:nvSpPr>
          <p:cNvPr id="14" name="Rectangle 13"/>
          <p:cNvSpPr/>
          <p:nvPr/>
        </p:nvSpPr>
        <p:spPr>
          <a:xfrm>
            <a:off x="159852" y="2887163"/>
            <a:ext cx="7545446" cy="923330"/>
          </a:xfrm>
          <a:prstGeom prst="rect">
            <a:avLst/>
          </a:prstGeom>
        </p:spPr>
        <p:txBody>
          <a:bodyPr wrap="square">
            <a:spAutoFit/>
          </a:bodyPr>
          <a:lstStyle/>
          <a:p>
            <a:r>
              <a:rPr lang="en-US" b="1" dirty="0" err="1">
                <a:solidFill>
                  <a:schemeClr val="tx2"/>
                </a:solidFill>
                <a:latin typeface="Consolas" charset="0"/>
                <a:ea typeface="Consolas" charset="0"/>
                <a:cs typeface="Consolas" charset="0"/>
              </a:rPr>
              <a:t>Employee.SetCompanyPolicy</a:t>
            </a:r>
            <a:r>
              <a:rPr lang="en-US" b="1" dirty="0">
                <a:solidFill>
                  <a:schemeClr val="tx2"/>
                </a:solidFill>
                <a:latin typeface="Consolas" charset="0"/>
                <a:ea typeface="Consolas" charset="0"/>
                <a:cs typeface="Consolas" charset="0"/>
              </a:rPr>
              <a:t>();</a:t>
            </a:r>
          </a:p>
          <a:p>
            <a:r>
              <a:rPr lang="en-US" dirty="0">
                <a:latin typeface="Consolas" charset="0"/>
                <a:ea typeface="Consolas" charset="0"/>
                <a:cs typeface="Consolas" charset="0"/>
              </a:rPr>
              <a:t>01550080  call        0145C048  </a:t>
            </a:r>
          </a:p>
          <a:p>
            <a:r>
              <a:rPr lang="fi-FI" dirty="0">
                <a:latin typeface="Consolas" charset="0"/>
                <a:ea typeface="Consolas" charset="0"/>
                <a:cs typeface="Consolas" charset="0"/>
              </a:rPr>
              <a:t>01550085  </a:t>
            </a:r>
            <a:r>
              <a:rPr lang="fi-FI" dirty="0" err="1">
                <a:latin typeface="Consolas" charset="0"/>
                <a:ea typeface="Consolas" charset="0"/>
                <a:cs typeface="Consolas" charset="0"/>
              </a:rPr>
              <a:t>nop</a:t>
            </a:r>
            <a:r>
              <a:rPr lang="fi-FI" dirty="0">
                <a:latin typeface="Consolas" charset="0"/>
                <a:ea typeface="Consolas" charset="0"/>
                <a:cs typeface="Consolas" charset="0"/>
              </a:rPr>
              <a:t> </a:t>
            </a:r>
            <a:endParaRPr lang="en-US" dirty="0">
              <a:latin typeface="Consolas" charset="0"/>
              <a:ea typeface="Consolas" charset="0"/>
              <a:cs typeface="Consolas" charset="0"/>
            </a:endParaRPr>
          </a:p>
        </p:txBody>
      </p:sp>
      <p:sp>
        <p:nvSpPr>
          <p:cNvPr id="16" name="Rectangle 15"/>
          <p:cNvSpPr/>
          <p:nvPr/>
        </p:nvSpPr>
        <p:spPr>
          <a:xfrm>
            <a:off x="226953" y="1272750"/>
            <a:ext cx="3811647" cy="584775"/>
          </a:xfrm>
          <a:prstGeom prst="rect">
            <a:avLst/>
          </a:prstGeom>
        </p:spPr>
        <p:txBody>
          <a:bodyPr wrap="square">
            <a:spAutoFit/>
          </a:bodyPr>
          <a:lstStyle/>
          <a:p>
            <a:r>
              <a:rPr lang="en-US" sz="1600" dirty="0">
                <a:solidFill>
                  <a:schemeClr val="tx2"/>
                </a:solidFill>
                <a:latin typeface="Lucida Handwriting" charset="0"/>
                <a:ea typeface="Lucida Handwriting" charset="0"/>
                <a:cs typeface="Lucida Handwriting" charset="0"/>
              </a:rPr>
              <a:t>C</a:t>
            </a:r>
            <a:r>
              <a:rPr lang="en-US" sz="1600" dirty="0" smtClean="0">
                <a:solidFill>
                  <a:schemeClr val="tx2"/>
                </a:solidFill>
                <a:latin typeface="Lucida Handwriting" charset="0"/>
                <a:ea typeface="Lucida Handwriting" charset="0"/>
                <a:cs typeface="Lucida Handwriting" charset="0"/>
              </a:rPr>
              <a:t>all the  </a:t>
            </a:r>
            <a:r>
              <a:rPr lang="en-US" sz="1600" b="1" dirty="0" err="1" smtClean="0">
                <a:solidFill>
                  <a:schemeClr val="tx2"/>
                </a:solidFill>
                <a:latin typeface="Lucida Handwriting" charset="0"/>
                <a:ea typeface="Lucida Handwriting" charset="0"/>
                <a:cs typeface="Lucida Handwriting" charset="0"/>
              </a:rPr>
              <a:t>SetCompanyPolicy</a:t>
            </a:r>
            <a:r>
              <a:rPr lang="en-US" sz="1600" b="1" dirty="0" smtClean="0">
                <a:solidFill>
                  <a:schemeClr val="tx2"/>
                </a:solidFill>
                <a:latin typeface="Consolas" charset="0"/>
                <a:ea typeface="Consolas" charset="0"/>
                <a:cs typeface="Consolas" charset="0"/>
              </a:rPr>
              <a:t> </a:t>
            </a:r>
            <a:r>
              <a:rPr lang="en-US" sz="1600" dirty="0" smtClean="0">
                <a:solidFill>
                  <a:schemeClr val="tx2"/>
                </a:solidFill>
                <a:latin typeface="Lucida Handwriting" charset="0"/>
                <a:ea typeface="Lucida Handwriting" charset="0"/>
                <a:cs typeface="Lucida Handwriting" charset="0"/>
              </a:rPr>
              <a:t>static method </a:t>
            </a:r>
            <a:endParaRPr lang="en-US" sz="1600" dirty="0">
              <a:solidFill>
                <a:schemeClr val="tx2"/>
              </a:solidFill>
              <a:latin typeface="Lucida Handwriting" charset="0"/>
              <a:ea typeface="Lucida Handwriting" charset="0"/>
              <a:cs typeface="Lucida Handwriting" charset="0"/>
            </a:endParaRPr>
          </a:p>
        </p:txBody>
      </p:sp>
      <p:cxnSp>
        <p:nvCxnSpPr>
          <p:cNvPr id="17" name="Straight Arrow Connector 16"/>
          <p:cNvCxnSpPr>
            <a:stCxn id="16" idx="2"/>
          </p:cNvCxnSpPr>
          <p:nvPr/>
        </p:nvCxnSpPr>
        <p:spPr>
          <a:xfrm>
            <a:off x="2132777" y="1857525"/>
            <a:ext cx="381823" cy="1029638"/>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96784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26953" y="179344"/>
            <a:ext cx="8639955" cy="354057"/>
          </a:xfrm>
        </p:spPr>
        <p:txBody>
          <a:bodyPr/>
          <a:lstStyle/>
          <a:p>
            <a:r>
              <a:rPr lang="en-US" dirty="0" err="1"/>
              <a:t>Основы</a:t>
            </a:r>
            <a:r>
              <a:rPr lang="en-US" dirty="0"/>
              <a:t> </a:t>
            </a:r>
            <a:r>
              <a:rPr lang="en-US" dirty="0" err="1"/>
              <a:t>устройства</a:t>
            </a:r>
            <a:r>
              <a:rPr lang="en-US" dirty="0"/>
              <a:t> </a:t>
            </a:r>
            <a:r>
              <a:rPr lang="en-US" dirty="0" err="1" smtClean="0"/>
              <a:t>типов</a:t>
            </a:r>
            <a:r>
              <a:rPr lang="ru-RU" dirty="0"/>
              <a:t>. Вызов </a:t>
            </a:r>
            <a:r>
              <a:rPr lang="ru-RU" dirty="0" smtClean="0"/>
              <a:t>методов интерфейсов</a:t>
            </a:r>
            <a:endParaRPr lang="en-US" dirty="0"/>
          </a:p>
        </p:txBody>
      </p:sp>
      <p:sp>
        <p:nvSpPr>
          <p:cNvPr id="14" name="Rectangle 13"/>
          <p:cNvSpPr/>
          <p:nvPr/>
        </p:nvSpPr>
        <p:spPr>
          <a:xfrm>
            <a:off x="159852" y="2887163"/>
            <a:ext cx="7545446" cy="2031325"/>
          </a:xfrm>
          <a:prstGeom prst="rect">
            <a:avLst/>
          </a:prstGeom>
        </p:spPr>
        <p:txBody>
          <a:bodyPr wrap="square">
            <a:spAutoFit/>
          </a:bodyPr>
          <a:lstStyle/>
          <a:p>
            <a:r>
              <a:rPr lang="en-US" b="1" dirty="0" err="1" smtClean="0">
                <a:latin typeface="Consolas" charset="0"/>
                <a:ea typeface="Consolas" charset="0"/>
                <a:cs typeface="Consolas" charset="0"/>
              </a:rPr>
              <a:t>mov</a:t>
            </a:r>
            <a:r>
              <a:rPr lang="en-US" b="1" dirty="0" smtClean="0">
                <a:latin typeface="Consolas" charset="0"/>
                <a:ea typeface="Consolas" charset="0"/>
                <a:cs typeface="Consolas" charset="0"/>
              </a:rPr>
              <a:t> </a:t>
            </a:r>
            <a:r>
              <a:rPr lang="en-US" b="1" dirty="0" err="1">
                <a:latin typeface="Consolas" charset="0"/>
                <a:ea typeface="Consolas" charset="0"/>
                <a:cs typeface="Consolas" charset="0"/>
              </a:rPr>
              <a:t>ecx</a:t>
            </a:r>
            <a:r>
              <a:rPr lang="en-US" b="1" dirty="0">
                <a:latin typeface="Consolas" charset="0"/>
                <a:ea typeface="Consolas" charset="0"/>
                <a:cs typeface="Consolas" charset="0"/>
              </a:rPr>
              <a:t>, </a:t>
            </a:r>
            <a:r>
              <a:rPr lang="en-US" b="1" dirty="0" err="1">
                <a:latin typeface="Consolas" charset="0"/>
                <a:ea typeface="Consolas" charset="0"/>
                <a:cs typeface="Consolas" charset="0"/>
              </a:rPr>
              <a:t>dword</a:t>
            </a:r>
            <a:r>
              <a:rPr lang="en-US" b="1" dirty="0">
                <a:latin typeface="Consolas" charset="0"/>
                <a:ea typeface="Consolas" charset="0"/>
                <a:cs typeface="Consolas" charset="0"/>
              </a:rPr>
              <a:t> </a:t>
            </a:r>
            <a:r>
              <a:rPr lang="en-US" b="1" dirty="0" err="1">
                <a:latin typeface="Consolas" charset="0"/>
                <a:ea typeface="Consolas" charset="0"/>
                <a:cs typeface="Consolas" charset="0"/>
              </a:rPr>
              <a:t>ptr</a:t>
            </a:r>
            <a:r>
              <a:rPr lang="en-US" b="1" dirty="0">
                <a:latin typeface="Consolas" charset="0"/>
                <a:ea typeface="Consolas" charset="0"/>
                <a:cs typeface="Consolas" charset="0"/>
              </a:rPr>
              <a:t> [ebp-64] </a:t>
            </a:r>
            <a:r>
              <a:rPr lang="en-US" dirty="0">
                <a:latin typeface="Consolas" charset="0"/>
                <a:ea typeface="Consolas" charset="0"/>
                <a:cs typeface="Consolas" charset="0"/>
              </a:rPr>
              <a:t>; object reference </a:t>
            </a:r>
            <a:endParaRPr lang="en-US" dirty="0" smtClean="0">
              <a:latin typeface="Consolas" charset="0"/>
              <a:ea typeface="Consolas" charset="0"/>
              <a:cs typeface="Consolas" charset="0"/>
            </a:endParaRPr>
          </a:p>
          <a:p>
            <a:r>
              <a:rPr lang="en-US" b="1" dirty="0" err="1" smtClean="0">
                <a:latin typeface="Consolas" charset="0"/>
                <a:ea typeface="Consolas" charset="0"/>
                <a:cs typeface="Consolas" charset="0"/>
              </a:rPr>
              <a:t>mov</a:t>
            </a:r>
            <a:r>
              <a:rPr lang="en-US" b="1" dirty="0" smtClean="0">
                <a:latin typeface="Consolas" charset="0"/>
                <a:ea typeface="Consolas" charset="0"/>
                <a:cs typeface="Consolas" charset="0"/>
              </a:rPr>
              <a:t> </a:t>
            </a:r>
            <a:r>
              <a:rPr lang="en-US" b="1" dirty="0" err="1">
                <a:latin typeface="Consolas" charset="0"/>
                <a:ea typeface="Consolas" charset="0"/>
                <a:cs typeface="Consolas" charset="0"/>
              </a:rPr>
              <a:t>eax</a:t>
            </a:r>
            <a:r>
              <a:rPr lang="en-US" b="1" dirty="0">
                <a:latin typeface="Consolas" charset="0"/>
                <a:ea typeface="Consolas" charset="0"/>
                <a:cs typeface="Consolas" charset="0"/>
              </a:rPr>
              <a:t>, </a:t>
            </a:r>
            <a:r>
              <a:rPr lang="en-US" b="1" dirty="0" err="1">
                <a:latin typeface="Consolas" charset="0"/>
                <a:ea typeface="Consolas" charset="0"/>
                <a:cs typeface="Consolas" charset="0"/>
              </a:rPr>
              <a:t>dword</a:t>
            </a:r>
            <a:r>
              <a:rPr lang="en-US" b="1" dirty="0">
                <a:latin typeface="Consolas" charset="0"/>
                <a:ea typeface="Consolas" charset="0"/>
                <a:cs typeface="Consolas" charset="0"/>
              </a:rPr>
              <a:t> </a:t>
            </a:r>
            <a:r>
              <a:rPr lang="en-US" b="1" dirty="0" err="1">
                <a:latin typeface="Consolas" charset="0"/>
                <a:ea typeface="Consolas" charset="0"/>
                <a:cs typeface="Consolas" charset="0"/>
              </a:rPr>
              <a:t>ptr</a:t>
            </a:r>
            <a:r>
              <a:rPr lang="en-US" b="1" dirty="0">
                <a:latin typeface="Consolas" charset="0"/>
                <a:ea typeface="Consolas" charset="0"/>
                <a:cs typeface="Consolas" charset="0"/>
              </a:rPr>
              <a:t> [</a:t>
            </a:r>
            <a:r>
              <a:rPr lang="en-US" b="1" dirty="0" err="1">
                <a:latin typeface="Consolas" charset="0"/>
                <a:ea typeface="Consolas" charset="0"/>
                <a:cs typeface="Consolas" charset="0"/>
              </a:rPr>
              <a:t>ecx</a:t>
            </a:r>
            <a:r>
              <a:rPr lang="en-US" b="1" dirty="0">
                <a:latin typeface="Consolas" charset="0"/>
                <a:ea typeface="Consolas" charset="0"/>
                <a:cs typeface="Consolas" charset="0"/>
              </a:rPr>
              <a:t>] </a:t>
            </a:r>
            <a:r>
              <a:rPr lang="en-US" dirty="0">
                <a:latin typeface="Consolas" charset="0"/>
                <a:ea typeface="Consolas" charset="0"/>
                <a:cs typeface="Consolas" charset="0"/>
              </a:rPr>
              <a:t>; method table pointer </a:t>
            </a:r>
            <a:endParaRPr lang="en-US" dirty="0" smtClean="0">
              <a:latin typeface="Consolas" charset="0"/>
              <a:ea typeface="Consolas" charset="0"/>
              <a:cs typeface="Consolas" charset="0"/>
            </a:endParaRPr>
          </a:p>
          <a:p>
            <a:r>
              <a:rPr lang="en-US" b="1" dirty="0" err="1" smtClean="0">
                <a:latin typeface="Consolas" charset="0"/>
                <a:ea typeface="Consolas" charset="0"/>
                <a:cs typeface="Consolas" charset="0"/>
              </a:rPr>
              <a:t>mov</a:t>
            </a:r>
            <a:r>
              <a:rPr lang="en-US" b="1" dirty="0" smtClean="0">
                <a:latin typeface="Consolas" charset="0"/>
                <a:ea typeface="Consolas" charset="0"/>
                <a:cs typeface="Consolas" charset="0"/>
              </a:rPr>
              <a:t> </a:t>
            </a:r>
            <a:r>
              <a:rPr lang="en-US" b="1" dirty="0" err="1">
                <a:latin typeface="Consolas" charset="0"/>
                <a:ea typeface="Consolas" charset="0"/>
                <a:cs typeface="Consolas" charset="0"/>
              </a:rPr>
              <a:t>eax</a:t>
            </a:r>
            <a:r>
              <a:rPr lang="en-US" b="1" dirty="0">
                <a:latin typeface="Consolas" charset="0"/>
                <a:ea typeface="Consolas" charset="0"/>
                <a:cs typeface="Consolas" charset="0"/>
              </a:rPr>
              <a:t>, </a:t>
            </a:r>
            <a:r>
              <a:rPr lang="en-US" b="1" dirty="0" err="1">
                <a:latin typeface="Consolas" charset="0"/>
                <a:ea typeface="Consolas" charset="0"/>
                <a:cs typeface="Consolas" charset="0"/>
              </a:rPr>
              <a:t>dword</a:t>
            </a:r>
            <a:r>
              <a:rPr lang="en-US" b="1" dirty="0">
                <a:latin typeface="Consolas" charset="0"/>
                <a:ea typeface="Consolas" charset="0"/>
                <a:cs typeface="Consolas" charset="0"/>
              </a:rPr>
              <a:t> </a:t>
            </a:r>
            <a:r>
              <a:rPr lang="en-US" b="1" dirty="0" err="1">
                <a:latin typeface="Consolas" charset="0"/>
                <a:ea typeface="Consolas" charset="0"/>
                <a:cs typeface="Consolas" charset="0"/>
              </a:rPr>
              <a:t>ptr</a:t>
            </a:r>
            <a:r>
              <a:rPr lang="en-US" b="1" dirty="0">
                <a:latin typeface="Consolas" charset="0"/>
                <a:ea typeface="Consolas" charset="0"/>
                <a:cs typeface="Consolas" charset="0"/>
              </a:rPr>
              <a:t> [eax+12] </a:t>
            </a:r>
            <a:r>
              <a:rPr lang="en-US" dirty="0">
                <a:latin typeface="Consolas" charset="0"/>
                <a:ea typeface="Consolas" charset="0"/>
                <a:cs typeface="Consolas" charset="0"/>
              </a:rPr>
              <a:t>; interface map pointer </a:t>
            </a:r>
            <a:endParaRPr lang="en-US" dirty="0" smtClean="0">
              <a:latin typeface="Consolas" charset="0"/>
              <a:ea typeface="Consolas" charset="0"/>
              <a:cs typeface="Consolas" charset="0"/>
            </a:endParaRPr>
          </a:p>
          <a:p>
            <a:r>
              <a:rPr lang="en-US" b="1" dirty="0" err="1" smtClean="0">
                <a:latin typeface="Consolas" charset="0"/>
                <a:ea typeface="Consolas" charset="0"/>
                <a:cs typeface="Consolas" charset="0"/>
              </a:rPr>
              <a:t>mov</a:t>
            </a:r>
            <a:r>
              <a:rPr lang="en-US" b="1" dirty="0" smtClean="0">
                <a:latin typeface="Consolas" charset="0"/>
                <a:ea typeface="Consolas" charset="0"/>
                <a:cs typeface="Consolas" charset="0"/>
              </a:rPr>
              <a:t> </a:t>
            </a:r>
            <a:r>
              <a:rPr lang="en-US" b="1" dirty="0" err="1">
                <a:latin typeface="Consolas" charset="0"/>
                <a:ea typeface="Consolas" charset="0"/>
                <a:cs typeface="Consolas" charset="0"/>
              </a:rPr>
              <a:t>eax</a:t>
            </a:r>
            <a:r>
              <a:rPr lang="en-US" b="1" dirty="0">
                <a:latin typeface="Consolas" charset="0"/>
                <a:ea typeface="Consolas" charset="0"/>
                <a:cs typeface="Consolas" charset="0"/>
              </a:rPr>
              <a:t>, </a:t>
            </a:r>
            <a:r>
              <a:rPr lang="en-US" b="1" dirty="0" err="1">
                <a:latin typeface="Consolas" charset="0"/>
                <a:ea typeface="Consolas" charset="0"/>
                <a:cs typeface="Consolas" charset="0"/>
              </a:rPr>
              <a:t>dword</a:t>
            </a:r>
            <a:r>
              <a:rPr lang="en-US" b="1" dirty="0">
                <a:latin typeface="Consolas" charset="0"/>
                <a:ea typeface="Consolas" charset="0"/>
                <a:cs typeface="Consolas" charset="0"/>
              </a:rPr>
              <a:t> </a:t>
            </a:r>
            <a:r>
              <a:rPr lang="en-US" b="1" dirty="0" err="1">
                <a:latin typeface="Consolas" charset="0"/>
                <a:ea typeface="Consolas" charset="0"/>
                <a:cs typeface="Consolas" charset="0"/>
              </a:rPr>
              <a:t>ptr</a:t>
            </a:r>
            <a:r>
              <a:rPr lang="en-US" b="1" dirty="0">
                <a:latin typeface="Consolas" charset="0"/>
                <a:ea typeface="Consolas" charset="0"/>
                <a:cs typeface="Consolas" charset="0"/>
              </a:rPr>
              <a:t> [eax+48] </a:t>
            </a:r>
            <a:r>
              <a:rPr lang="en-US" dirty="0">
                <a:latin typeface="Consolas" charset="0"/>
                <a:ea typeface="Consolas" charset="0"/>
                <a:cs typeface="Consolas" charset="0"/>
              </a:rPr>
              <a:t>; compile time offset for this interface in the map </a:t>
            </a:r>
            <a:endParaRPr lang="en-US" dirty="0" smtClean="0">
              <a:latin typeface="Consolas" charset="0"/>
              <a:ea typeface="Consolas" charset="0"/>
              <a:cs typeface="Consolas" charset="0"/>
            </a:endParaRPr>
          </a:p>
          <a:p>
            <a:r>
              <a:rPr lang="en-US" b="1" dirty="0" smtClean="0">
                <a:latin typeface="Consolas" charset="0"/>
                <a:ea typeface="Consolas" charset="0"/>
                <a:cs typeface="Consolas" charset="0"/>
              </a:rPr>
              <a:t>call </a:t>
            </a:r>
            <a:r>
              <a:rPr lang="en-US" b="1" dirty="0" err="1">
                <a:latin typeface="Consolas" charset="0"/>
                <a:ea typeface="Consolas" charset="0"/>
                <a:cs typeface="Consolas" charset="0"/>
              </a:rPr>
              <a:t>dword</a:t>
            </a:r>
            <a:r>
              <a:rPr lang="en-US" b="1" dirty="0">
                <a:latin typeface="Consolas" charset="0"/>
                <a:ea typeface="Consolas" charset="0"/>
                <a:cs typeface="Consolas" charset="0"/>
              </a:rPr>
              <a:t> </a:t>
            </a:r>
            <a:r>
              <a:rPr lang="en-US" b="1" dirty="0" err="1">
                <a:latin typeface="Consolas" charset="0"/>
                <a:ea typeface="Consolas" charset="0"/>
                <a:cs typeface="Consolas" charset="0"/>
              </a:rPr>
              <a:t>ptr</a:t>
            </a:r>
            <a:r>
              <a:rPr lang="en-US" b="1" dirty="0">
                <a:latin typeface="Consolas" charset="0"/>
                <a:ea typeface="Consolas" charset="0"/>
                <a:cs typeface="Consolas" charset="0"/>
              </a:rPr>
              <a:t> [</a:t>
            </a:r>
            <a:r>
              <a:rPr lang="en-US" b="1" dirty="0" err="1">
                <a:latin typeface="Consolas" charset="0"/>
                <a:ea typeface="Consolas" charset="0"/>
                <a:cs typeface="Consolas" charset="0"/>
              </a:rPr>
              <a:t>eax</a:t>
            </a:r>
            <a:r>
              <a:rPr lang="en-US" b="1" dirty="0">
                <a:latin typeface="Consolas" charset="0"/>
                <a:ea typeface="Consolas" charset="0"/>
                <a:cs typeface="Consolas" charset="0"/>
              </a:rPr>
              <a:t>] </a:t>
            </a:r>
            <a:r>
              <a:rPr lang="en-US" dirty="0">
                <a:latin typeface="Consolas" charset="0"/>
                <a:ea typeface="Consolas" charset="0"/>
                <a:cs typeface="Consolas" charset="0"/>
              </a:rPr>
              <a:t>; first method at EAX, second method at EAX+4, etc. </a:t>
            </a:r>
          </a:p>
        </p:txBody>
      </p:sp>
      <p:sp>
        <p:nvSpPr>
          <p:cNvPr id="16" name="Rectangle 15"/>
          <p:cNvSpPr/>
          <p:nvPr/>
        </p:nvSpPr>
        <p:spPr>
          <a:xfrm>
            <a:off x="226953" y="1272750"/>
            <a:ext cx="3811647" cy="338554"/>
          </a:xfrm>
          <a:prstGeom prst="rect">
            <a:avLst/>
          </a:prstGeom>
        </p:spPr>
        <p:txBody>
          <a:bodyPr wrap="square">
            <a:spAutoFit/>
          </a:bodyPr>
          <a:lstStyle/>
          <a:p>
            <a:r>
              <a:rPr lang="en-US" sz="1600" dirty="0">
                <a:solidFill>
                  <a:schemeClr val="tx2"/>
                </a:solidFill>
                <a:latin typeface="Lucida Handwriting" charset="0"/>
                <a:ea typeface="Lucida Handwriting" charset="0"/>
                <a:cs typeface="Lucida Handwriting" charset="0"/>
              </a:rPr>
              <a:t>C</a:t>
            </a:r>
            <a:r>
              <a:rPr lang="en-US" sz="1600" dirty="0" smtClean="0">
                <a:solidFill>
                  <a:schemeClr val="tx2"/>
                </a:solidFill>
                <a:latin typeface="Lucida Handwriting" charset="0"/>
                <a:ea typeface="Lucida Handwriting" charset="0"/>
                <a:cs typeface="Lucida Handwriting" charset="0"/>
              </a:rPr>
              <a:t>all the  interface method </a:t>
            </a:r>
            <a:endParaRPr lang="en-US" sz="1600" dirty="0">
              <a:solidFill>
                <a:schemeClr val="tx2"/>
              </a:solidFill>
              <a:latin typeface="Lucida Handwriting" charset="0"/>
              <a:ea typeface="Lucida Handwriting" charset="0"/>
              <a:cs typeface="Lucida Handwriting" charset="0"/>
            </a:endParaRPr>
          </a:p>
        </p:txBody>
      </p:sp>
      <p:cxnSp>
        <p:nvCxnSpPr>
          <p:cNvPr id="17" name="Straight Arrow Connector 16"/>
          <p:cNvCxnSpPr>
            <a:stCxn id="16" idx="2"/>
          </p:cNvCxnSpPr>
          <p:nvPr/>
        </p:nvCxnSpPr>
        <p:spPr>
          <a:xfrm>
            <a:off x="2132777" y="1611304"/>
            <a:ext cx="381823" cy="1275859"/>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17054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p:cNvSpPr>
            <a:spLocks noGrp="1"/>
          </p:cNvSpPr>
          <p:nvPr>
            <p:ph type="title"/>
          </p:nvPr>
        </p:nvSpPr>
        <p:spPr>
          <a:xfrm>
            <a:off x="226953" y="179344"/>
            <a:ext cx="8639955" cy="354057"/>
          </a:xfrm>
        </p:spPr>
        <p:txBody>
          <a:bodyPr/>
          <a:lstStyle/>
          <a:p>
            <a:r>
              <a:rPr lang="en-US" dirty="0" err="1"/>
              <a:t>Основы</a:t>
            </a:r>
            <a:r>
              <a:rPr lang="en-US" dirty="0"/>
              <a:t> </a:t>
            </a:r>
            <a:r>
              <a:rPr lang="en-US" dirty="0" err="1"/>
              <a:t>устройства</a:t>
            </a:r>
            <a:r>
              <a:rPr lang="en-US" dirty="0"/>
              <a:t> </a:t>
            </a:r>
            <a:r>
              <a:rPr lang="en-US" dirty="0" err="1" smtClean="0"/>
              <a:t>типов</a:t>
            </a:r>
            <a:endParaRPr lang="en-US" dirty="0"/>
          </a:p>
        </p:txBody>
      </p:sp>
      <p:grpSp>
        <p:nvGrpSpPr>
          <p:cNvPr id="5" name="Group 4"/>
          <p:cNvGrpSpPr/>
          <p:nvPr/>
        </p:nvGrpSpPr>
        <p:grpSpPr>
          <a:xfrm>
            <a:off x="381000" y="1066800"/>
            <a:ext cx="8264909" cy="5209639"/>
            <a:chOff x="193291" y="1219200"/>
            <a:chExt cx="8264909" cy="5209639"/>
          </a:xfrm>
        </p:grpSpPr>
        <p:grpSp>
          <p:nvGrpSpPr>
            <p:cNvPr id="62" name="Group 61"/>
            <p:cNvGrpSpPr/>
            <p:nvPr/>
          </p:nvGrpSpPr>
          <p:grpSpPr>
            <a:xfrm>
              <a:off x="1889869" y="1219200"/>
              <a:ext cx="6568331" cy="4724400"/>
              <a:chOff x="699636" y="1143000"/>
              <a:chExt cx="7225164" cy="4724400"/>
            </a:xfrm>
          </p:grpSpPr>
          <p:sp>
            <p:nvSpPr>
              <p:cNvPr id="6" name="Rectangle 5"/>
              <p:cNvSpPr/>
              <p:nvPr/>
            </p:nvSpPr>
            <p:spPr bwMode="auto">
              <a:xfrm>
                <a:off x="914400" y="1981200"/>
                <a:ext cx="2590800" cy="2895600"/>
              </a:xfrm>
              <a:prstGeom prst="rect">
                <a:avLst/>
              </a:prstGeom>
              <a:solidFill>
                <a:schemeClr val="tx2">
                  <a:lumMod val="60000"/>
                  <a:lumOff val="4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spcAft>
                    <a:spcPts val="1000"/>
                  </a:spcAft>
                </a:pPr>
                <a:endParaRPr lang="en-US" b="1" dirty="0" smtClean="0"/>
              </a:p>
            </p:txBody>
          </p:sp>
          <p:sp>
            <p:nvSpPr>
              <p:cNvPr id="8" name="Rectangle 7"/>
              <p:cNvSpPr/>
              <p:nvPr/>
            </p:nvSpPr>
            <p:spPr bwMode="auto">
              <a:xfrm>
                <a:off x="1066800" y="2819400"/>
                <a:ext cx="2286000"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smtClean="0"/>
                  <a:t>Type Handle </a:t>
                </a:r>
                <a:endParaRPr lang="en-US" b="1" dirty="0"/>
              </a:p>
            </p:txBody>
          </p:sp>
          <p:sp>
            <p:nvSpPr>
              <p:cNvPr id="9" name="Rectangle 8"/>
              <p:cNvSpPr/>
              <p:nvPr/>
            </p:nvSpPr>
            <p:spPr bwMode="auto">
              <a:xfrm>
                <a:off x="1066800" y="2133600"/>
                <a:ext cx="2286000"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smtClean="0"/>
                  <a:t>Sync Block Index</a:t>
                </a:r>
                <a:endParaRPr lang="en-US" b="1" dirty="0"/>
              </a:p>
            </p:txBody>
          </p:sp>
          <p:sp>
            <p:nvSpPr>
              <p:cNvPr id="12" name="TextBox 11"/>
              <p:cNvSpPr txBox="1"/>
              <p:nvPr/>
            </p:nvSpPr>
            <p:spPr>
              <a:xfrm>
                <a:off x="4444512" y="3423375"/>
                <a:ext cx="203133" cy="369332"/>
              </a:xfrm>
              <a:prstGeom prst="rect">
                <a:avLst/>
              </a:prstGeom>
              <a:noFill/>
            </p:spPr>
            <p:txBody>
              <a:bodyPr wrap="none" rtlCol="0">
                <a:spAutoFit/>
              </a:bodyPr>
              <a:lstStyle/>
              <a:p>
                <a:endParaRPr lang="en-US" dirty="0"/>
              </a:p>
            </p:txBody>
          </p:sp>
          <p:sp>
            <p:nvSpPr>
              <p:cNvPr id="44" name="TextBox 43"/>
              <p:cNvSpPr txBox="1"/>
              <p:nvPr/>
            </p:nvSpPr>
            <p:spPr>
              <a:xfrm>
                <a:off x="699636" y="1600200"/>
                <a:ext cx="3351687" cy="338554"/>
              </a:xfrm>
              <a:prstGeom prst="rect">
                <a:avLst/>
              </a:prstGeom>
              <a:noFill/>
            </p:spPr>
            <p:txBody>
              <a:bodyPr wrap="none" rtlCol="0">
                <a:spAutoFit/>
              </a:bodyPr>
              <a:lstStyle/>
              <a:p>
                <a:r>
                  <a:rPr lang="en-US" sz="1600" b="1" dirty="0">
                    <a:solidFill>
                      <a:srgbClr val="1F497D"/>
                    </a:solidFill>
                    <a:latin typeface="Lucida Handwriting"/>
                    <a:cs typeface="Lucida Handwriting"/>
                  </a:rPr>
                  <a:t>Employee Class Instance </a:t>
                </a:r>
              </a:p>
            </p:txBody>
          </p:sp>
          <p:sp>
            <p:nvSpPr>
              <p:cNvPr id="49" name="Rectangle 48"/>
              <p:cNvSpPr/>
              <p:nvPr/>
            </p:nvSpPr>
            <p:spPr bwMode="auto">
              <a:xfrm>
                <a:off x="1066800" y="3505200"/>
                <a:ext cx="2286000"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t>Storage </a:t>
                </a:r>
                <a:r>
                  <a:rPr lang="en-US" b="1" dirty="0" smtClean="0"/>
                  <a:t>for</a:t>
                </a:r>
                <a:r>
                  <a:rPr lang="ru-RU" b="1" dirty="0" smtClean="0"/>
                  <a:t> </a:t>
                </a:r>
                <a:r>
                  <a:rPr lang="en-US" b="1" dirty="0" smtClean="0"/>
                  <a:t>id</a:t>
                </a:r>
                <a:endParaRPr lang="en-US" b="1" dirty="0"/>
              </a:p>
            </p:txBody>
          </p:sp>
          <p:sp>
            <p:nvSpPr>
              <p:cNvPr id="51" name="Rectangle 50"/>
              <p:cNvSpPr/>
              <p:nvPr/>
            </p:nvSpPr>
            <p:spPr bwMode="auto">
              <a:xfrm>
                <a:off x="1066800" y="4191000"/>
                <a:ext cx="2286000"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t>Storage </a:t>
                </a:r>
                <a:r>
                  <a:rPr lang="en-US" b="1" dirty="0" smtClean="0"/>
                  <a:t>for</a:t>
                </a:r>
                <a:r>
                  <a:rPr lang="ru-RU" b="1" dirty="0" smtClean="0"/>
                  <a:t> </a:t>
                </a:r>
                <a:r>
                  <a:rPr lang="en-US" b="1" dirty="0" smtClean="0"/>
                  <a:t>name</a:t>
                </a:r>
                <a:endParaRPr lang="en-US" b="1" dirty="0"/>
              </a:p>
            </p:txBody>
          </p:sp>
          <p:sp>
            <p:nvSpPr>
              <p:cNvPr id="25" name="Rectangle 24"/>
              <p:cNvSpPr/>
              <p:nvPr/>
            </p:nvSpPr>
            <p:spPr bwMode="auto">
              <a:xfrm>
                <a:off x="4419600" y="1600200"/>
                <a:ext cx="2895600" cy="4267200"/>
              </a:xfrm>
              <a:prstGeom prst="rect">
                <a:avLst/>
              </a:prstGeom>
              <a:solidFill>
                <a:schemeClr val="tx2">
                  <a:lumMod val="60000"/>
                  <a:lumOff val="4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spcAft>
                    <a:spcPts val="1000"/>
                  </a:spcAft>
                </a:pPr>
                <a:endParaRPr lang="en-US" b="1" dirty="0" smtClean="0"/>
              </a:p>
            </p:txBody>
          </p:sp>
          <p:sp>
            <p:nvSpPr>
              <p:cNvPr id="26" name="Rectangle 25"/>
              <p:cNvSpPr/>
              <p:nvPr/>
            </p:nvSpPr>
            <p:spPr bwMode="auto">
              <a:xfrm>
                <a:off x="4571999" y="2438400"/>
                <a:ext cx="2554942"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t>Miscellaneous Flags </a:t>
                </a:r>
              </a:p>
            </p:txBody>
          </p:sp>
          <p:sp>
            <p:nvSpPr>
              <p:cNvPr id="27" name="Rectangle 26"/>
              <p:cNvSpPr/>
              <p:nvPr/>
            </p:nvSpPr>
            <p:spPr bwMode="auto">
              <a:xfrm>
                <a:off x="4571999" y="1752600"/>
                <a:ext cx="2554942"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t>Sync Block #1 </a:t>
                </a:r>
              </a:p>
            </p:txBody>
          </p:sp>
          <p:sp>
            <p:nvSpPr>
              <p:cNvPr id="29" name="TextBox 28"/>
              <p:cNvSpPr txBox="1"/>
              <p:nvPr/>
            </p:nvSpPr>
            <p:spPr>
              <a:xfrm>
                <a:off x="4606846" y="1143000"/>
                <a:ext cx="2406556" cy="338554"/>
              </a:xfrm>
              <a:prstGeom prst="rect">
                <a:avLst/>
              </a:prstGeom>
              <a:noFill/>
            </p:spPr>
            <p:txBody>
              <a:bodyPr wrap="none" rtlCol="0">
                <a:spAutoFit/>
              </a:bodyPr>
              <a:lstStyle/>
              <a:p>
                <a:r>
                  <a:rPr lang="en-US" sz="1600" b="1" dirty="0">
                    <a:solidFill>
                      <a:srgbClr val="1F497D"/>
                    </a:solidFill>
                    <a:latin typeface="Lucida Handwriting"/>
                    <a:cs typeface="Lucida Handwriting"/>
                  </a:rPr>
                  <a:t>Sync Block </a:t>
                </a:r>
                <a:r>
                  <a:rPr lang="en-US" sz="1600" b="1" dirty="0" smtClean="0">
                    <a:solidFill>
                      <a:srgbClr val="1F497D"/>
                    </a:solidFill>
                    <a:latin typeface="Lucida Handwriting"/>
                    <a:cs typeface="Lucida Handwriting"/>
                  </a:rPr>
                  <a:t>Table</a:t>
                </a:r>
                <a:endParaRPr lang="en-US" sz="1600" b="1" dirty="0">
                  <a:solidFill>
                    <a:srgbClr val="1F497D"/>
                  </a:solidFill>
                  <a:latin typeface="Lucida Handwriting"/>
                  <a:cs typeface="Lucida Handwriting"/>
                </a:endParaRPr>
              </a:p>
            </p:txBody>
          </p:sp>
          <p:sp>
            <p:nvSpPr>
              <p:cNvPr id="30" name="Rectangle 29"/>
              <p:cNvSpPr/>
              <p:nvPr/>
            </p:nvSpPr>
            <p:spPr bwMode="auto">
              <a:xfrm>
                <a:off x="4571999" y="3124200"/>
                <a:ext cx="2554942"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t>Win32 Event Handle </a:t>
                </a:r>
              </a:p>
            </p:txBody>
          </p:sp>
          <p:sp>
            <p:nvSpPr>
              <p:cNvPr id="31" name="Rectangle 30"/>
              <p:cNvSpPr/>
              <p:nvPr/>
            </p:nvSpPr>
            <p:spPr bwMode="auto">
              <a:xfrm>
                <a:off x="4571999" y="3810000"/>
                <a:ext cx="2554942"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smtClean="0"/>
                  <a:t>Hash Code Storage </a:t>
                </a:r>
                <a:endParaRPr lang="en-US" b="1" dirty="0"/>
              </a:p>
            </p:txBody>
          </p:sp>
          <p:sp>
            <p:nvSpPr>
              <p:cNvPr id="34" name="Rectangle 33"/>
              <p:cNvSpPr/>
              <p:nvPr/>
            </p:nvSpPr>
            <p:spPr bwMode="auto">
              <a:xfrm>
                <a:off x="4571999" y="4495800"/>
                <a:ext cx="2554942"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en-US" sz="1700" b="1" dirty="0"/>
                  <a:t>Owner </a:t>
                </a:r>
                <a:r>
                  <a:rPr lang="en-US" sz="1700" b="1" dirty="0" smtClean="0"/>
                  <a:t>Weak</a:t>
                </a:r>
                <a:r>
                  <a:rPr lang="ru-RU" sz="1700" b="1" dirty="0" smtClean="0"/>
                  <a:t> </a:t>
                </a:r>
                <a:r>
                  <a:rPr lang="en-US" sz="1700" b="1" dirty="0" smtClean="0"/>
                  <a:t>Reference</a:t>
                </a:r>
                <a:endParaRPr lang="en-US" sz="1700" b="1" dirty="0"/>
              </a:p>
            </p:txBody>
          </p:sp>
          <p:sp>
            <p:nvSpPr>
              <p:cNvPr id="37" name="Rectangle 36"/>
              <p:cNvSpPr/>
              <p:nvPr/>
            </p:nvSpPr>
            <p:spPr bwMode="auto">
              <a:xfrm>
                <a:off x="4572000" y="5181600"/>
                <a:ext cx="2554942"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t>Sync Block #3 </a:t>
                </a:r>
              </a:p>
            </p:txBody>
          </p:sp>
          <p:cxnSp>
            <p:nvCxnSpPr>
              <p:cNvPr id="35" name="Straight Arrow Connector 34"/>
              <p:cNvCxnSpPr/>
              <p:nvPr/>
            </p:nvCxnSpPr>
            <p:spPr>
              <a:xfrm>
                <a:off x="3124200" y="2438400"/>
                <a:ext cx="1447800" cy="0"/>
              </a:xfrm>
              <a:prstGeom prst="straightConnector1">
                <a:avLst/>
              </a:prstGeom>
              <a:ln w="28575" cmpd="sng">
                <a:solidFill>
                  <a:srgbClr val="1F497D"/>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34" idx="1"/>
              </p:cNvCxnSpPr>
              <p:nvPr/>
            </p:nvCxnSpPr>
            <p:spPr>
              <a:xfrm flipH="1" flipV="1">
                <a:off x="3352801" y="2667000"/>
                <a:ext cx="1219198" cy="2095500"/>
              </a:xfrm>
              <a:prstGeom prst="straightConnector1">
                <a:avLst/>
              </a:prstGeom>
              <a:ln w="28575" cmpd="sng">
                <a:solidFill>
                  <a:srgbClr val="1F497D"/>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315200" y="2362200"/>
                <a:ext cx="609600" cy="0"/>
              </a:xfrm>
              <a:prstGeom prst="line">
                <a:avLst/>
              </a:prstGeom>
              <a:ln>
                <a:solidFill>
                  <a:srgbClr val="1F497D"/>
                </a:solidFill>
                <a:prstDash val="sysDash"/>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7315200" y="5105400"/>
                <a:ext cx="609600" cy="0"/>
              </a:xfrm>
              <a:prstGeom prst="line">
                <a:avLst/>
              </a:prstGeom>
              <a:ln>
                <a:solidFill>
                  <a:srgbClr val="1F497D"/>
                </a:solidFill>
                <a:prstDash val="sysDash"/>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7391400" y="2819400"/>
                <a:ext cx="473976" cy="1750021"/>
              </a:xfrm>
              <a:prstGeom prst="rect">
                <a:avLst/>
              </a:prstGeom>
              <a:noFill/>
            </p:spPr>
            <p:txBody>
              <a:bodyPr vert="vert270" wrap="square" rtlCol="0">
                <a:spAutoFit/>
              </a:bodyPr>
              <a:lstStyle/>
              <a:p>
                <a:pPr algn="ctr"/>
                <a:r>
                  <a:rPr lang="en-US" sz="1600" b="1" dirty="0">
                    <a:solidFill>
                      <a:srgbClr val="1F497D"/>
                    </a:solidFill>
                    <a:latin typeface="Lucida Handwriting"/>
                    <a:cs typeface="Lucida Handwriting"/>
                  </a:rPr>
                  <a:t>Sync Block #2 </a:t>
                </a:r>
              </a:p>
            </p:txBody>
          </p:sp>
          <p:cxnSp>
            <p:nvCxnSpPr>
              <p:cNvPr id="53" name="Straight Arrow Connector 52"/>
              <p:cNvCxnSpPr/>
              <p:nvPr/>
            </p:nvCxnSpPr>
            <p:spPr>
              <a:xfrm>
                <a:off x="7924800" y="2362200"/>
                <a:ext cx="0" cy="2743200"/>
              </a:xfrm>
              <a:prstGeom prst="straightConnector1">
                <a:avLst/>
              </a:prstGeom>
              <a:ln>
                <a:solidFill>
                  <a:srgbClr val="1F497D"/>
                </a:solidFill>
                <a:prstDash val="dash"/>
                <a:headEnd type="arrow"/>
                <a:tailEnd type="arrow"/>
              </a:ln>
            </p:spPr>
            <p:style>
              <a:lnRef idx="2">
                <a:schemeClr val="accent1"/>
              </a:lnRef>
              <a:fillRef idx="0">
                <a:schemeClr val="accent1"/>
              </a:fillRef>
              <a:effectRef idx="1">
                <a:schemeClr val="accent1"/>
              </a:effectRef>
              <a:fontRef idx="minor">
                <a:schemeClr val="tx1"/>
              </a:fontRef>
            </p:style>
          </p:cxnSp>
        </p:grpSp>
        <p:sp>
          <p:nvSpPr>
            <p:cNvPr id="2" name="Rectangle 1"/>
            <p:cNvSpPr/>
            <p:nvPr/>
          </p:nvSpPr>
          <p:spPr>
            <a:xfrm>
              <a:off x="193291" y="5105400"/>
              <a:ext cx="3783636" cy="1323439"/>
            </a:xfrm>
            <a:prstGeom prst="rect">
              <a:avLst/>
            </a:prstGeom>
          </p:spPr>
          <p:txBody>
            <a:bodyPr wrap="square">
              <a:spAutoFit/>
            </a:bodyPr>
            <a:lstStyle/>
            <a:p>
              <a:r>
                <a:rPr lang="en-US" sz="1600" b="1" dirty="0" smtClean="0">
                  <a:solidFill>
                    <a:schemeClr val="tx2"/>
                  </a:solidFill>
                  <a:latin typeface="Lucida Handwriting" charset="0"/>
                  <a:ea typeface="Lucida Handwriting" charset="0"/>
                  <a:cs typeface="Lucida Handwriting" charset="0"/>
                </a:rPr>
                <a:t>This field </a:t>
              </a:r>
              <a:r>
                <a:rPr lang="en-US" sz="1600" b="1" dirty="0">
                  <a:solidFill>
                    <a:schemeClr val="tx2"/>
                  </a:solidFill>
                  <a:latin typeface="Lucida Handwriting" charset="0"/>
                  <a:ea typeface="Lucida Handwriting" charset="0"/>
                  <a:cs typeface="Lucida Handwriting" charset="0"/>
                </a:rPr>
                <a:t>is used for </a:t>
              </a:r>
              <a:endParaRPr lang="en-US" sz="1600" b="1" dirty="0" smtClean="0">
                <a:solidFill>
                  <a:schemeClr val="tx2"/>
                </a:solidFill>
                <a:latin typeface="Lucida Handwriting" charset="0"/>
                <a:ea typeface="Lucida Handwriting" charset="0"/>
                <a:cs typeface="Lucida Handwriting" charset="0"/>
              </a:endParaRPr>
            </a:p>
            <a:p>
              <a:pPr marL="285750" indent="-285750">
                <a:buFontTx/>
                <a:buChar char="-"/>
              </a:pPr>
              <a:r>
                <a:rPr lang="en-US" sz="1600" b="1" dirty="0" smtClean="0">
                  <a:solidFill>
                    <a:schemeClr val="tx2"/>
                  </a:solidFill>
                  <a:latin typeface="Lucida Handwriting" charset="0"/>
                  <a:ea typeface="Lucida Handwriting" charset="0"/>
                  <a:cs typeface="Lucida Handwriting" charset="0"/>
                </a:rPr>
                <a:t>synchronization</a:t>
              </a:r>
            </a:p>
            <a:p>
              <a:pPr marL="285750" indent="-285750">
                <a:buFontTx/>
                <a:buChar char="-"/>
              </a:pPr>
              <a:r>
                <a:rPr lang="en-US" sz="1600" b="1" dirty="0" smtClean="0">
                  <a:solidFill>
                    <a:schemeClr val="tx2"/>
                  </a:solidFill>
                  <a:latin typeface="Lucida Handwriting" charset="0"/>
                  <a:ea typeface="Lucida Handwriting" charset="0"/>
                  <a:cs typeface="Lucida Handwriting" charset="0"/>
                </a:rPr>
                <a:t>GC book-keeping</a:t>
              </a:r>
            </a:p>
            <a:p>
              <a:pPr marL="285750" indent="-285750">
                <a:buFontTx/>
                <a:buChar char="-"/>
              </a:pPr>
              <a:r>
                <a:rPr lang="en-US" sz="1600" b="1" dirty="0" smtClean="0">
                  <a:solidFill>
                    <a:schemeClr val="tx2"/>
                  </a:solidFill>
                  <a:latin typeface="Lucida Handwriting" charset="0"/>
                  <a:ea typeface="Lucida Handwriting" charset="0"/>
                  <a:cs typeface="Lucida Handwriting" charset="0"/>
                </a:rPr>
                <a:t>finalization</a:t>
              </a:r>
            </a:p>
            <a:p>
              <a:pPr marL="285750" indent="-285750">
                <a:buFontTx/>
                <a:buChar char="-"/>
              </a:pPr>
              <a:r>
                <a:rPr lang="en-US" sz="1600" b="1" dirty="0" smtClean="0">
                  <a:solidFill>
                    <a:schemeClr val="tx2"/>
                  </a:solidFill>
                  <a:latin typeface="Lucida Handwriting" charset="0"/>
                  <a:ea typeface="Lucida Handwriting" charset="0"/>
                  <a:cs typeface="Lucida Handwriting" charset="0"/>
                </a:rPr>
                <a:t>hash </a:t>
              </a:r>
              <a:r>
                <a:rPr lang="en-US" sz="1600" b="1" dirty="0">
                  <a:solidFill>
                    <a:schemeClr val="tx2"/>
                  </a:solidFill>
                  <a:latin typeface="Lucida Handwriting" charset="0"/>
                  <a:ea typeface="Lucida Handwriting" charset="0"/>
                  <a:cs typeface="Lucida Handwriting" charset="0"/>
                </a:rPr>
                <a:t>code storage </a:t>
              </a:r>
            </a:p>
          </p:txBody>
        </p:sp>
        <p:cxnSp>
          <p:nvCxnSpPr>
            <p:cNvPr id="28" name="Straight Arrow Connector 27"/>
            <p:cNvCxnSpPr>
              <a:endCxn id="9" idx="1"/>
            </p:cNvCxnSpPr>
            <p:nvPr/>
          </p:nvCxnSpPr>
          <p:spPr>
            <a:xfrm flipV="1">
              <a:off x="883564" y="2476500"/>
              <a:ext cx="1340090" cy="2590800"/>
            </a:xfrm>
            <a:prstGeom prst="straightConnector1">
              <a:avLst/>
            </a:prstGeom>
            <a:ln w="28575" cmpd="sng">
              <a:solidFill>
                <a:srgbClr val="1F497D"/>
              </a:solidFill>
              <a:prstDash val="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36704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53" y="179344"/>
            <a:ext cx="8639955" cy="354057"/>
          </a:xfrm>
        </p:spPr>
        <p:txBody>
          <a:bodyPr/>
          <a:lstStyle/>
          <a:p>
            <a:r>
              <a:rPr lang="en-US" dirty="0" err="1"/>
              <a:t>Домены</a:t>
            </a:r>
            <a:r>
              <a:rPr lang="en-US" dirty="0"/>
              <a:t>, </a:t>
            </a:r>
            <a:r>
              <a:rPr lang="en-US" dirty="0" err="1"/>
              <a:t>создаваемые</a:t>
            </a:r>
            <a:r>
              <a:rPr lang="en-US" dirty="0"/>
              <a:t> </a:t>
            </a:r>
            <a:r>
              <a:rPr lang="en-US" dirty="0" err="1"/>
              <a:t>при</a:t>
            </a:r>
            <a:r>
              <a:rPr lang="en-US" dirty="0"/>
              <a:t> </a:t>
            </a:r>
            <a:r>
              <a:rPr lang="en-US" dirty="0" err="1"/>
              <a:t>начальной</a:t>
            </a:r>
            <a:r>
              <a:rPr lang="en-US" dirty="0"/>
              <a:t> </a:t>
            </a:r>
            <a:r>
              <a:rPr lang="en-US" dirty="0" err="1"/>
              <a:t>загрузке</a:t>
            </a:r>
            <a:r>
              <a:rPr lang="en-US" dirty="0"/>
              <a:t> CLR </a:t>
            </a:r>
          </a:p>
        </p:txBody>
      </p:sp>
      <p:grpSp>
        <p:nvGrpSpPr>
          <p:cNvPr id="11" name="Group 10"/>
          <p:cNvGrpSpPr/>
          <p:nvPr/>
        </p:nvGrpSpPr>
        <p:grpSpPr>
          <a:xfrm>
            <a:off x="277091" y="685800"/>
            <a:ext cx="8659091" cy="5867400"/>
            <a:chOff x="381000" y="457200"/>
            <a:chExt cx="9525000" cy="5867400"/>
          </a:xfrm>
        </p:grpSpPr>
        <p:sp>
          <p:nvSpPr>
            <p:cNvPr id="7" name="Rectangle 6"/>
            <p:cNvSpPr/>
            <p:nvPr/>
          </p:nvSpPr>
          <p:spPr bwMode="auto">
            <a:xfrm>
              <a:off x="381000" y="457200"/>
              <a:ext cx="9525000" cy="5867400"/>
            </a:xfrm>
            <a:prstGeom prst="rect">
              <a:avLst/>
            </a:prstGeom>
            <a:solidFill>
              <a:srgbClr val="FFFAB1"/>
            </a:solidFill>
            <a:ln>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spcAft>
                  <a:spcPts val="1000"/>
                </a:spcAft>
              </a:pPr>
              <a:r>
                <a:rPr lang="en-US" b="1" dirty="0" smtClean="0">
                  <a:cs typeface="Abadi MT Condensed Extra Bold"/>
                </a:rPr>
                <a:t>Three Domain in Managed Process </a:t>
              </a:r>
            </a:p>
          </p:txBody>
        </p:sp>
        <p:sp>
          <p:nvSpPr>
            <p:cNvPr id="8" name="Rectangle 7"/>
            <p:cNvSpPr/>
            <p:nvPr/>
          </p:nvSpPr>
          <p:spPr bwMode="auto">
            <a:xfrm>
              <a:off x="609600" y="1371600"/>
              <a:ext cx="2667000" cy="4191000"/>
            </a:xfrm>
            <a:prstGeom prst="rect">
              <a:avLst/>
            </a:prstGeom>
            <a:solidFill>
              <a:schemeClr val="accent1">
                <a:lumMod val="60000"/>
                <a:lumOff val="40000"/>
              </a:schemeClr>
            </a:solidFill>
            <a:ln>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endParaRPr lang="en-US" dirty="0" smtClean="0"/>
            </a:p>
          </p:txBody>
        </p:sp>
        <p:sp>
          <p:nvSpPr>
            <p:cNvPr id="14" name="TextBox 13"/>
            <p:cNvSpPr txBox="1"/>
            <p:nvPr/>
          </p:nvSpPr>
          <p:spPr>
            <a:xfrm>
              <a:off x="382322" y="914400"/>
              <a:ext cx="3038483" cy="369332"/>
            </a:xfrm>
            <a:prstGeom prst="rect">
              <a:avLst/>
            </a:prstGeom>
            <a:noFill/>
          </p:spPr>
          <p:txBody>
            <a:bodyPr wrap="none" rtlCol="0">
              <a:spAutoFit/>
            </a:bodyPr>
            <a:lstStyle/>
            <a:p>
              <a:pPr algn="ctr"/>
              <a:r>
                <a:rPr lang="en-US" b="1" dirty="0" smtClean="0">
                  <a:latin typeface="+mn-lt"/>
                </a:rPr>
                <a:t>System Domain (singleton)</a:t>
              </a:r>
              <a:endParaRPr lang="en-US" b="1" dirty="0">
                <a:latin typeface="+mn-lt"/>
              </a:endParaRPr>
            </a:p>
          </p:txBody>
        </p:sp>
        <p:sp>
          <p:nvSpPr>
            <p:cNvPr id="15" name="TextBox 14"/>
            <p:cNvSpPr txBox="1"/>
            <p:nvPr/>
          </p:nvSpPr>
          <p:spPr>
            <a:xfrm>
              <a:off x="3527407" y="914400"/>
              <a:ext cx="3010462" cy="369332"/>
            </a:xfrm>
            <a:prstGeom prst="rect">
              <a:avLst/>
            </a:prstGeom>
            <a:noFill/>
          </p:spPr>
          <p:txBody>
            <a:bodyPr wrap="none" rtlCol="0">
              <a:spAutoFit/>
            </a:bodyPr>
            <a:lstStyle/>
            <a:p>
              <a:pPr algn="ctr"/>
              <a:r>
                <a:rPr lang="en-US" b="1" dirty="0" smtClean="0">
                  <a:latin typeface="+mn-lt"/>
                </a:rPr>
                <a:t>Shared Domain (singleton)</a:t>
              </a:r>
              <a:endParaRPr lang="en-US" b="1" dirty="0">
                <a:latin typeface="+mn-lt"/>
              </a:endParaRPr>
            </a:p>
          </p:txBody>
        </p:sp>
        <p:sp>
          <p:nvSpPr>
            <p:cNvPr id="16" name="TextBox 15"/>
            <p:cNvSpPr txBox="1"/>
            <p:nvPr/>
          </p:nvSpPr>
          <p:spPr>
            <a:xfrm>
              <a:off x="7085932" y="914400"/>
              <a:ext cx="2294217" cy="369332"/>
            </a:xfrm>
            <a:prstGeom prst="rect">
              <a:avLst/>
            </a:prstGeom>
            <a:noFill/>
          </p:spPr>
          <p:txBody>
            <a:bodyPr wrap="none" rtlCol="0">
              <a:spAutoFit/>
            </a:bodyPr>
            <a:lstStyle/>
            <a:p>
              <a:pPr algn="ctr"/>
              <a:r>
                <a:rPr lang="en-US" b="1" dirty="0" smtClean="0">
                  <a:latin typeface="+mn-lt"/>
                </a:rPr>
                <a:t>Default </a:t>
              </a:r>
              <a:r>
                <a:rPr lang="en-US" b="1" dirty="0" err="1" smtClean="0">
                  <a:latin typeface="+mn-lt"/>
                </a:rPr>
                <a:t>AppDomain</a:t>
              </a:r>
              <a:endParaRPr lang="en-US" b="1" dirty="0" smtClean="0">
                <a:latin typeface="+mn-lt"/>
              </a:endParaRPr>
            </a:p>
          </p:txBody>
        </p:sp>
        <p:sp>
          <p:nvSpPr>
            <p:cNvPr id="17" name="Rectangle 16"/>
            <p:cNvSpPr/>
            <p:nvPr/>
          </p:nvSpPr>
          <p:spPr bwMode="auto">
            <a:xfrm>
              <a:off x="457200" y="5715000"/>
              <a:ext cx="2133600" cy="457200"/>
            </a:xfrm>
            <a:prstGeom prst="rect">
              <a:avLst/>
            </a:prstGeom>
            <a:solidFill>
              <a:srgbClr val="C3D69B"/>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r>
                <a:rPr lang="en-US" b="1" dirty="0" smtClean="0"/>
                <a:t>Process Heap</a:t>
              </a:r>
            </a:p>
          </p:txBody>
        </p:sp>
        <p:sp>
          <p:nvSpPr>
            <p:cNvPr id="18" name="Rectangle 17"/>
            <p:cNvSpPr/>
            <p:nvPr/>
          </p:nvSpPr>
          <p:spPr bwMode="auto">
            <a:xfrm>
              <a:off x="2895600" y="5715000"/>
              <a:ext cx="2133600" cy="457200"/>
            </a:xfrm>
            <a:prstGeom prst="rect">
              <a:avLst/>
            </a:prstGeom>
            <a:solidFill>
              <a:srgbClr val="C3D69B"/>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r>
                <a:rPr lang="en-US" b="1" dirty="0" smtClean="0"/>
                <a:t>JIT Code Heap</a:t>
              </a:r>
            </a:p>
          </p:txBody>
        </p:sp>
        <p:sp>
          <p:nvSpPr>
            <p:cNvPr id="19" name="Rectangle 18"/>
            <p:cNvSpPr/>
            <p:nvPr/>
          </p:nvSpPr>
          <p:spPr bwMode="auto">
            <a:xfrm>
              <a:off x="5334000" y="5715000"/>
              <a:ext cx="2057400" cy="457200"/>
            </a:xfrm>
            <a:prstGeom prst="rect">
              <a:avLst/>
            </a:prstGeom>
            <a:solidFill>
              <a:srgbClr val="C3D69B"/>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r>
                <a:rPr lang="en-US" b="1" dirty="0" smtClean="0"/>
                <a:t>GC Heap</a:t>
              </a:r>
            </a:p>
          </p:txBody>
        </p:sp>
        <p:sp>
          <p:nvSpPr>
            <p:cNvPr id="20" name="Rectangle 19"/>
            <p:cNvSpPr/>
            <p:nvPr/>
          </p:nvSpPr>
          <p:spPr bwMode="auto">
            <a:xfrm>
              <a:off x="7696200" y="5715000"/>
              <a:ext cx="2133600" cy="457200"/>
            </a:xfrm>
            <a:prstGeom prst="rect">
              <a:avLst/>
            </a:prstGeom>
            <a:solidFill>
              <a:srgbClr val="C3D69B"/>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r>
                <a:rPr lang="en-US" b="1" dirty="0" smtClean="0"/>
                <a:t>Large </a:t>
              </a:r>
              <a:r>
                <a:rPr lang="en-US" b="1" smtClean="0"/>
                <a:t>Object Heap</a:t>
              </a:r>
              <a:endParaRPr lang="en-US" b="1" dirty="0" smtClean="0"/>
            </a:p>
          </p:txBody>
        </p:sp>
        <p:cxnSp>
          <p:nvCxnSpPr>
            <p:cNvPr id="5" name="Straight Connector 4"/>
            <p:cNvCxnSpPr/>
            <p:nvPr/>
          </p:nvCxnSpPr>
          <p:spPr>
            <a:xfrm>
              <a:off x="609600" y="1752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09600" y="2133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09600" y="2514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09600" y="2895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09600" y="3276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09600" y="3657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09600" y="4038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09600" y="4419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09600" y="4800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09600" y="5181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51008" y="1371600"/>
              <a:ext cx="2464817" cy="369332"/>
            </a:xfrm>
            <a:prstGeom prst="rect">
              <a:avLst/>
            </a:prstGeom>
          </p:spPr>
          <p:txBody>
            <a:bodyPr wrap="none">
              <a:spAutoFit/>
            </a:bodyPr>
            <a:lstStyle/>
            <a:p>
              <a:pPr algn="ctr">
                <a:spcAft>
                  <a:spcPts val="1000"/>
                </a:spcAft>
              </a:pPr>
              <a:r>
                <a:rPr lang="en-US" b="1" dirty="0">
                  <a:latin typeface="+mn-lt"/>
                </a:rPr>
                <a:t>High-Frequency Heap</a:t>
              </a:r>
            </a:p>
          </p:txBody>
        </p:sp>
        <p:sp>
          <p:nvSpPr>
            <p:cNvPr id="9" name="Rectangle 8"/>
            <p:cNvSpPr/>
            <p:nvPr/>
          </p:nvSpPr>
          <p:spPr>
            <a:xfrm>
              <a:off x="710845" y="1752600"/>
              <a:ext cx="2418695" cy="369332"/>
            </a:xfrm>
            <a:prstGeom prst="rect">
              <a:avLst/>
            </a:prstGeom>
          </p:spPr>
          <p:txBody>
            <a:bodyPr wrap="none">
              <a:spAutoFit/>
            </a:bodyPr>
            <a:lstStyle/>
            <a:p>
              <a:pPr algn="ctr"/>
              <a:r>
                <a:rPr lang="en-US" b="1" dirty="0">
                  <a:latin typeface="+mn-lt"/>
                </a:rPr>
                <a:t>Low-Frequency Heap</a:t>
              </a:r>
            </a:p>
          </p:txBody>
        </p:sp>
        <p:sp>
          <p:nvSpPr>
            <p:cNvPr id="30" name="Rectangle 29"/>
            <p:cNvSpPr/>
            <p:nvPr/>
          </p:nvSpPr>
          <p:spPr>
            <a:xfrm>
              <a:off x="1292255" y="2133600"/>
              <a:ext cx="1290705" cy="369332"/>
            </a:xfrm>
            <a:prstGeom prst="rect">
              <a:avLst/>
            </a:prstGeom>
          </p:spPr>
          <p:txBody>
            <a:bodyPr wrap="none">
              <a:spAutoFit/>
            </a:bodyPr>
            <a:lstStyle/>
            <a:p>
              <a:pPr algn="ctr"/>
              <a:r>
                <a:rPr lang="en-US" b="1" dirty="0" smtClean="0">
                  <a:latin typeface="+mn-lt"/>
                </a:rPr>
                <a:t>Stub Heap</a:t>
              </a:r>
              <a:endParaRPr lang="en-US" b="1" dirty="0">
                <a:latin typeface="+mn-lt"/>
              </a:endParaRPr>
            </a:p>
          </p:txBody>
        </p:sp>
        <p:sp>
          <p:nvSpPr>
            <p:cNvPr id="31" name="Rectangle 30"/>
            <p:cNvSpPr/>
            <p:nvPr/>
          </p:nvSpPr>
          <p:spPr>
            <a:xfrm>
              <a:off x="1144471" y="2514600"/>
              <a:ext cx="1586278" cy="369332"/>
            </a:xfrm>
            <a:prstGeom prst="rect">
              <a:avLst/>
            </a:prstGeom>
          </p:spPr>
          <p:txBody>
            <a:bodyPr wrap="none">
              <a:spAutoFit/>
            </a:bodyPr>
            <a:lstStyle/>
            <a:p>
              <a:pPr algn="ctr"/>
              <a:r>
                <a:rPr lang="en-US" b="1" dirty="0" smtClean="0">
                  <a:latin typeface="+mn-lt"/>
                </a:rPr>
                <a:t>Handle Table</a:t>
              </a:r>
              <a:endParaRPr lang="en-US" b="1" dirty="0">
                <a:latin typeface="+mn-lt"/>
              </a:endParaRPr>
            </a:p>
          </p:txBody>
        </p:sp>
        <p:sp>
          <p:nvSpPr>
            <p:cNvPr id="32" name="Rectangle 31"/>
            <p:cNvSpPr/>
            <p:nvPr/>
          </p:nvSpPr>
          <p:spPr>
            <a:xfrm>
              <a:off x="898762" y="2895600"/>
              <a:ext cx="2082951" cy="369332"/>
            </a:xfrm>
            <a:prstGeom prst="rect">
              <a:avLst/>
            </a:prstGeom>
          </p:spPr>
          <p:txBody>
            <a:bodyPr wrap="none">
              <a:spAutoFit/>
            </a:bodyPr>
            <a:lstStyle/>
            <a:p>
              <a:pPr algn="ctr"/>
              <a:r>
                <a:rPr lang="en-US" b="1" dirty="0" smtClean="0">
                  <a:latin typeface="+mn-lt"/>
                </a:rPr>
                <a:t>LOH Handle Table</a:t>
              </a:r>
              <a:endParaRPr lang="en-US" b="1" dirty="0">
                <a:latin typeface="+mn-lt"/>
              </a:endParaRPr>
            </a:p>
          </p:txBody>
        </p:sp>
        <p:sp>
          <p:nvSpPr>
            <p:cNvPr id="33" name="Rectangle 32"/>
            <p:cNvSpPr/>
            <p:nvPr/>
          </p:nvSpPr>
          <p:spPr>
            <a:xfrm>
              <a:off x="990074" y="3276600"/>
              <a:ext cx="1900326" cy="369332"/>
            </a:xfrm>
            <a:prstGeom prst="rect">
              <a:avLst/>
            </a:prstGeom>
          </p:spPr>
          <p:txBody>
            <a:bodyPr wrap="none">
              <a:spAutoFit/>
            </a:bodyPr>
            <a:lstStyle/>
            <a:p>
              <a:pPr algn="ctr"/>
              <a:r>
                <a:rPr lang="en-US" b="1" dirty="0" smtClean="0">
                  <a:latin typeface="+mn-lt"/>
                </a:rPr>
                <a:t>Assembly Cache</a:t>
              </a:r>
              <a:endParaRPr lang="en-US" b="1" dirty="0">
                <a:latin typeface="+mn-lt"/>
              </a:endParaRPr>
            </a:p>
          </p:txBody>
        </p:sp>
        <p:sp>
          <p:nvSpPr>
            <p:cNvPr id="34" name="Rectangle 33"/>
            <p:cNvSpPr/>
            <p:nvPr/>
          </p:nvSpPr>
          <p:spPr>
            <a:xfrm>
              <a:off x="1415168" y="3657600"/>
              <a:ext cx="1030839" cy="369332"/>
            </a:xfrm>
            <a:prstGeom prst="rect">
              <a:avLst/>
            </a:prstGeom>
          </p:spPr>
          <p:txBody>
            <a:bodyPr wrap="none">
              <a:spAutoFit/>
            </a:bodyPr>
            <a:lstStyle/>
            <a:p>
              <a:pPr algn="ctr"/>
              <a:r>
                <a:rPr lang="en-US" b="1" dirty="0" smtClean="0">
                  <a:latin typeface="+mn-lt"/>
                </a:rPr>
                <a:t>Context</a:t>
              </a:r>
              <a:endParaRPr lang="en-US" b="1" dirty="0">
                <a:latin typeface="+mn-lt"/>
              </a:endParaRPr>
            </a:p>
          </p:txBody>
        </p:sp>
        <p:sp>
          <p:nvSpPr>
            <p:cNvPr id="35" name="Rectangle 34"/>
            <p:cNvSpPr/>
            <p:nvPr/>
          </p:nvSpPr>
          <p:spPr>
            <a:xfrm>
              <a:off x="825137" y="4038600"/>
              <a:ext cx="2210901" cy="369332"/>
            </a:xfrm>
            <a:prstGeom prst="rect">
              <a:avLst/>
            </a:prstGeom>
          </p:spPr>
          <p:txBody>
            <a:bodyPr wrap="none">
              <a:spAutoFit/>
            </a:bodyPr>
            <a:lstStyle/>
            <a:p>
              <a:pPr algn="ctr"/>
              <a:r>
                <a:rPr lang="en-US" b="1" dirty="0" smtClean="0">
                  <a:latin typeface="+mn-lt"/>
                </a:rPr>
                <a:t>Security Descriptor</a:t>
              </a:r>
              <a:endParaRPr lang="en-US" b="1" dirty="0">
                <a:latin typeface="+mn-lt"/>
              </a:endParaRPr>
            </a:p>
          </p:txBody>
        </p:sp>
        <p:sp>
          <p:nvSpPr>
            <p:cNvPr id="36" name="Rectangle 35"/>
            <p:cNvSpPr/>
            <p:nvPr/>
          </p:nvSpPr>
          <p:spPr>
            <a:xfrm>
              <a:off x="1053696" y="4419600"/>
              <a:ext cx="1753778" cy="369332"/>
            </a:xfrm>
            <a:prstGeom prst="rect">
              <a:avLst/>
            </a:prstGeom>
          </p:spPr>
          <p:txBody>
            <a:bodyPr wrap="none">
              <a:spAutoFit/>
            </a:bodyPr>
            <a:lstStyle/>
            <a:p>
              <a:pPr algn="ctr"/>
              <a:r>
                <a:rPr lang="en-US" b="1" dirty="0" smtClean="0">
                  <a:latin typeface="+mn-lt"/>
                </a:rPr>
                <a:t>Assembly Map</a:t>
              </a:r>
              <a:endParaRPr lang="en-US" b="1" dirty="0">
                <a:latin typeface="+mn-lt"/>
              </a:endParaRPr>
            </a:p>
          </p:txBody>
        </p:sp>
        <p:sp>
          <p:nvSpPr>
            <p:cNvPr id="37" name="Rectangle 36"/>
            <p:cNvSpPr/>
            <p:nvPr/>
          </p:nvSpPr>
          <p:spPr>
            <a:xfrm>
              <a:off x="1214626" y="4800600"/>
              <a:ext cx="1431921" cy="369332"/>
            </a:xfrm>
            <a:prstGeom prst="rect">
              <a:avLst/>
            </a:prstGeom>
          </p:spPr>
          <p:txBody>
            <a:bodyPr wrap="none">
              <a:spAutoFit/>
            </a:bodyPr>
            <a:lstStyle/>
            <a:p>
              <a:pPr algn="ctr"/>
              <a:r>
                <a:rPr lang="en-US" b="1" dirty="0" err="1" smtClean="0">
                  <a:latin typeface="+mn-lt"/>
                </a:rPr>
                <a:t>DLSRecords</a:t>
              </a:r>
              <a:endParaRPr lang="en-US" b="1" dirty="0">
                <a:latin typeface="+mn-lt"/>
              </a:endParaRPr>
            </a:p>
          </p:txBody>
        </p:sp>
        <p:sp>
          <p:nvSpPr>
            <p:cNvPr id="10" name="Rectangle 9"/>
            <p:cNvSpPr/>
            <p:nvPr/>
          </p:nvSpPr>
          <p:spPr bwMode="auto">
            <a:xfrm>
              <a:off x="609600" y="4419600"/>
              <a:ext cx="2667000" cy="1143000"/>
            </a:xfrm>
            <a:prstGeom prst="rect">
              <a:avLst/>
            </a:prstGeom>
            <a:solidFill>
              <a:schemeClr val="accent6">
                <a:lumMod val="60000"/>
                <a:lumOff val="40000"/>
              </a:schemeClr>
            </a:solidFill>
            <a:ln>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endParaRPr lang="en-US" dirty="0" err="1" smtClean="0"/>
            </a:p>
          </p:txBody>
        </p:sp>
        <p:cxnSp>
          <p:nvCxnSpPr>
            <p:cNvPr id="80" name="Straight Connector 79"/>
            <p:cNvCxnSpPr/>
            <p:nvPr/>
          </p:nvCxnSpPr>
          <p:spPr>
            <a:xfrm>
              <a:off x="609600" y="4800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609600" y="5181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507177" y="4419600"/>
              <a:ext cx="2824365" cy="369332"/>
            </a:xfrm>
            <a:prstGeom prst="rect">
              <a:avLst/>
            </a:prstGeom>
          </p:spPr>
          <p:txBody>
            <a:bodyPr wrap="none">
              <a:spAutoFit/>
            </a:bodyPr>
            <a:lstStyle/>
            <a:p>
              <a:pPr algn="ctr"/>
              <a:r>
                <a:rPr lang="en-US" b="1" dirty="0" smtClean="0">
                  <a:latin typeface="+mn-lt"/>
                </a:rPr>
                <a:t>Global String Literal Map</a:t>
              </a:r>
              <a:endParaRPr lang="en-US" b="1" dirty="0">
                <a:latin typeface="+mn-lt"/>
              </a:endParaRPr>
            </a:p>
          </p:txBody>
        </p:sp>
        <p:sp>
          <p:nvSpPr>
            <p:cNvPr id="84" name="Rectangle 83"/>
            <p:cNvSpPr/>
            <p:nvPr/>
          </p:nvSpPr>
          <p:spPr>
            <a:xfrm>
              <a:off x="959481" y="4800600"/>
              <a:ext cx="1867842" cy="369332"/>
            </a:xfrm>
            <a:prstGeom prst="rect">
              <a:avLst/>
            </a:prstGeom>
          </p:spPr>
          <p:txBody>
            <a:bodyPr wrap="none">
              <a:spAutoFit/>
            </a:bodyPr>
            <a:lstStyle/>
            <a:p>
              <a:pPr algn="ctr"/>
              <a:r>
                <a:rPr lang="en-US" b="1" dirty="0" smtClean="0">
                  <a:latin typeface="+mn-lt"/>
                </a:rPr>
                <a:t>Default Domain</a:t>
              </a:r>
              <a:endParaRPr lang="en-US" b="1" dirty="0">
                <a:latin typeface="+mn-lt"/>
              </a:endParaRPr>
            </a:p>
          </p:txBody>
        </p:sp>
        <p:sp>
          <p:nvSpPr>
            <p:cNvPr id="85" name="Rectangle 84"/>
            <p:cNvSpPr/>
            <p:nvPr/>
          </p:nvSpPr>
          <p:spPr>
            <a:xfrm>
              <a:off x="925553" y="5181600"/>
              <a:ext cx="1980542" cy="369332"/>
            </a:xfrm>
            <a:prstGeom prst="rect">
              <a:avLst/>
            </a:prstGeom>
          </p:spPr>
          <p:txBody>
            <a:bodyPr wrap="none">
              <a:spAutoFit/>
            </a:bodyPr>
            <a:lstStyle/>
            <a:p>
              <a:pPr algn="ctr"/>
              <a:r>
                <a:rPr lang="en-US" b="1" dirty="0" smtClean="0">
                  <a:latin typeface="+mn-lt"/>
                </a:rPr>
                <a:t>System </a:t>
              </a:r>
              <a:r>
                <a:rPr lang="en-US" b="1" dirty="0" err="1" smtClean="0">
                  <a:latin typeface="+mn-lt"/>
                </a:rPr>
                <a:t>Assemby</a:t>
              </a:r>
              <a:endParaRPr lang="en-US" b="1" dirty="0">
                <a:latin typeface="+mn-lt"/>
              </a:endParaRPr>
            </a:p>
          </p:txBody>
        </p:sp>
        <p:sp>
          <p:nvSpPr>
            <p:cNvPr id="117" name="Rectangle 116"/>
            <p:cNvSpPr/>
            <p:nvPr/>
          </p:nvSpPr>
          <p:spPr bwMode="auto">
            <a:xfrm>
              <a:off x="3785155" y="1371600"/>
              <a:ext cx="2667000" cy="3810000"/>
            </a:xfrm>
            <a:prstGeom prst="rect">
              <a:avLst/>
            </a:prstGeom>
            <a:solidFill>
              <a:schemeClr val="accent1">
                <a:lumMod val="60000"/>
                <a:lumOff val="40000"/>
              </a:schemeClr>
            </a:solidFill>
            <a:ln>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endParaRPr lang="en-US" dirty="0" smtClean="0"/>
            </a:p>
          </p:txBody>
        </p:sp>
        <p:cxnSp>
          <p:nvCxnSpPr>
            <p:cNvPr id="118" name="Straight Connector 117"/>
            <p:cNvCxnSpPr/>
            <p:nvPr/>
          </p:nvCxnSpPr>
          <p:spPr>
            <a:xfrm>
              <a:off x="3785155" y="1752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3785155" y="2133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3785155" y="2514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3785155" y="2895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3785155" y="3276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3785155" y="3657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3785155" y="4038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3785155" y="4419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3785155" y="4800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3785155" y="5181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28" name="Rectangle 127"/>
            <p:cNvSpPr/>
            <p:nvPr/>
          </p:nvSpPr>
          <p:spPr>
            <a:xfrm>
              <a:off x="3926563" y="1371600"/>
              <a:ext cx="2464817" cy="369332"/>
            </a:xfrm>
            <a:prstGeom prst="rect">
              <a:avLst/>
            </a:prstGeom>
          </p:spPr>
          <p:txBody>
            <a:bodyPr wrap="none">
              <a:spAutoFit/>
            </a:bodyPr>
            <a:lstStyle/>
            <a:p>
              <a:pPr algn="ctr">
                <a:spcAft>
                  <a:spcPts val="1000"/>
                </a:spcAft>
              </a:pPr>
              <a:r>
                <a:rPr lang="en-US" b="1" dirty="0">
                  <a:latin typeface="+mn-lt"/>
                </a:rPr>
                <a:t>High-Frequency Heap</a:t>
              </a:r>
            </a:p>
          </p:txBody>
        </p:sp>
        <p:sp>
          <p:nvSpPr>
            <p:cNvPr id="129" name="Rectangle 128"/>
            <p:cNvSpPr/>
            <p:nvPr/>
          </p:nvSpPr>
          <p:spPr>
            <a:xfrm>
              <a:off x="3886401" y="1752600"/>
              <a:ext cx="2418695" cy="369332"/>
            </a:xfrm>
            <a:prstGeom prst="rect">
              <a:avLst/>
            </a:prstGeom>
          </p:spPr>
          <p:txBody>
            <a:bodyPr wrap="none">
              <a:spAutoFit/>
            </a:bodyPr>
            <a:lstStyle/>
            <a:p>
              <a:pPr algn="ctr"/>
              <a:r>
                <a:rPr lang="en-US" b="1" dirty="0">
                  <a:latin typeface="+mn-lt"/>
                </a:rPr>
                <a:t>Low-Frequency Heap</a:t>
              </a:r>
            </a:p>
          </p:txBody>
        </p:sp>
        <p:sp>
          <p:nvSpPr>
            <p:cNvPr id="130" name="Rectangle 129"/>
            <p:cNvSpPr/>
            <p:nvPr/>
          </p:nvSpPr>
          <p:spPr>
            <a:xfrm>
              <a:off x="4467810" y="2133600"/>
              <a:ext cx="1290705" cy="369332"/>
            </a:xfrm>
            <a:prstGeom prst="rect">
              <a:avLst/>
            </a:prstGeom>
          </p:spPr>
          <p:txBody>
            <a:bodyPr wrap="none">
              <a:spAutoFit/>
            </a:bodyPr>
            <a:lstStyle/>
            <a:p>
              <a:pPr algn="ctr"/>
              <a:r>
                <a:rPr lang="en-US" b="1" dirty="0" smtClean="0">
                  <a:latin typeface="+mn-lt"/>
                </a:rPr>
                <a:t>Stub Heap</a:t>
              </a:r>
              <a:endParaRPr lang="en-US" b="1" dirty="0">
                <a:latin typeface="+mn-lt"/>
              </a:endParaRPr>
            </a:p>
          </p:txBody>
        </p:sp>
        <p:sp>
          <p:nvSpPr>
            <p:cNvPr id="131" name="Rectangle 130"/>
            <p:cNvSpPr/>
            <p:nvPr/>
          </p:nvSpPr>
          <p:spPr>
            <a:xfrm>
              <a:off x="4320026" y="2514600"/>
              <a:ext cx="1586278" cy="369332"/>
            </a:xfrm>
            <a:prstGeom prst="rect">
              <a:avLst/>
            </a:prstGeom>
          </p:spPr>
          <p:txBody>
            <a:bodyPr wrap="none">
              <a:spAutoFit/>
            </a:bodyPr>
            <a:lstStyle/>
            <a:p>
              <a:pPr algn="ctr"/>
              <a:r>
                <a:rPr lang="en-US" b="1" dirty="0" smtClean="0">
                  <a:latin typeface="+mn-lt"/>
                </a:rPr>
                <a:t>Handle Table</a:t>
              </a:r>
              <a:endParaRPr lang="en-US" b="1" dirty="0">
                <a:latin typeface="+mn-lt"/>
              </a:endParaRPr>
            </a:p>
          </p:txBody>
        </p:sp>
        <p:sp>
          <p:nvSpPr>
            <p:cNvPr id="132" name="Rectangle 131"/>
            <p:cNvSpPr/>
            <p:nvPr/>
          </p:nvSpPr>
          <p:spPr>
            <a:xfrm>
              <a:off x="4074317" y="2895600"/>
              <a:ext cx="2082951" cy="369332"/>
            </a:xfrm>
            <a:prstGeom prst="rect">
              <a:avLst/>
            </a:prstGeom>
          </p:spPr>
          <p:txBody>
            <a:bodyPr wrap="none">
              <a:spAutoFit/>
            </a:bodyPr>
            <a:lstStyle/>
            <a:p>
              <a:pPr algn="ctr"/>
              <a:r>
                <a:rPr lang="en-US" b="1" dirty="0" smtClean="0">
                  <a:latin typeface="+mn-lt"/>
                </a:rPr>
                <a:t>LOH Handle Table</a:t>
              </a:r>
              <a:endParaRPr lang="en-US" b="1" dirty="0">
                <a:latin typeface="+mn-lt"/>
              </a:endParaRPr>
            </a:p>
          </p:txBody>
        </p:sp>
        <p:sp>
          <p:nvSpPr>
            <p:cNvPr id="133" name="Rectangle 132"/>
            <p:cNvSpPr/>
            <p:nvPr/>
          </p:nvSpPr>
          <p:spPr>
            <a:xfrm>
              <a:off x="4165629" y="3276600"/>
              <a:ext cx="1900326" cy="369332"/>
            </a:xfrm>
            <a:prstGeom prst="rect">
              <a:avLst/>
            </a:prstGeom>
          </p:spPr>
          <p:txBody>
            <a:bodyPr wrap="none">
              <a:spAutoFit/>
            </a:bodyPr>
            <a:lstStyle/>
            <a:p>
              <a:pPr algn="ctr"/>
              <a:r>
                <a:rPr lang="en-US" b="1" dirty="0" smtClean="0">
                  <a:latin typeface="+mn-lt"/>
                </a:rPr>
                <a:t>Assembly Cache</a:t>
              </a:r>
              <a:endParaRPr lang="en-US" b="1" dirty="0">
                <a:latin typeface="+mn-lt"/>
              </a:endParaRPr>
            </a:p>
          </p:txBody>
        </p:sp>
        <p:sp>
          <p:nvSpPr>
            <p:cNvPr id="134" name="Rectangle 133"/>
            <p:cNvSpPr/>
            <p:nvPr/>
          </p:nvSpPr>
          <p:spPr>
            <a:xfrm>
              <a:off x="4590723" y="3657600"/>
              <a:ext cx="1030839" cy="369332"/>
            </a:xfrm>
            <a:prstGeom prst="rect">
              <a:avLst/>
            </a:prstGeom>
          </p:spPr>
          <p:txBody>
            <a:bodyPr wrap="none">
              <a:spAutoFit/>
            </a:bodyPr>
            <a:lstStyle/>
            <a:p>
              <a:pPr algn="ctr"/>
              <a:r>
                <a:rPr lang="en-US" b="1" dirty="0" smtClean="0">
                  <a:latin typeface="+mn-lt"/>
                </a:rPr>
                <a:t>Context</a:t>
              </a:r>
              <a:endParaRPr lang="en-US" b="1" dirty="0">
                <a:latin typeface="+mn-lt"/>
              </a:endParaRPr>
            </a:p>
          </p:txBody>
        </p:sp>
        <p:sp>
          <p:nvSpPr>
            <p:cNvPr id="135" name="Rectangle 134"/>
            <p:cNvSpPr/>
            <p:nvPr/>
          </p:nvSpPr>
          <p:spPr>
            <a:xfrm>
              <a:off x="4000692" y="4038600"/>
              <a:ext cx="2210901" cy="369332"/>
            </a:xfrm>
            <a:prstGeom prst="rect">
              <a:avLst/>
            </a:prstGeom>
          </p:spPr>
          <p:txBody>
            <a:bodyPr wrap="none">
              <a:spAutoFit/>
            </a:bodyPr>
            <a:lstStyle/>
            <a:p>
              <a:pPr algn="ctr"/>
              <a:r>
                <a:rPr lang="en-US" b="1" dirty="0" smtClean="0">
                  <a:latin typeface="+mn-lt"/>
                </a:rPr>
                <a:t>Security Descriptor</a:t>
              </a:r>
              <a:endParaRPr lang="en-US" b="1" dirty="0">
                <a:latin typeface="+mn-lt"/>
              </a:endParaRPr>
            </a:p>
          </p:txBody>
        </p:sp>
        <p:sp>
          <p:nvSpPr>
            <p:cNvPr id="136" name="Rectangle 135"/>
            <p:cNvSpPr/>
            <p:nvPr/>
          </p:nvSpPr>
          <p:spPr>
            <a:xfrm>
              <a:off x="4229251" y="4419600"/>
              <a:ext cx="1753778" cy="369332"/>
            </a:xfrm>
            <a:prstGeom prst="rect">
              <a:avLst/>
            </a:prstGeom>
          </p:spPr>
          <p:txBody>
            <a:bodyPr wrap="none">
              <a:spAutoFit/>
            </a:bodyPr>
            <a:lstStyle/>
            <a:p>
              <a:pPr algn="ctr"/>
              <a:r>
                <a:rPr lang="en-US" b="1" dirty="0" smtClean="0">
                  <a:latin typeface="+mn-lt"/>
                </a:rPr>
                <a:t>Assembly Map</a:t>
              </a:r>
              <a:endParaRPr lang="en-US" b="1" dirty="0">
                <a:latin typeface="+mn-lt"/>
              </a:endParaRPr>
            </a:p>
          </p:txBody>
        </p:sp>
        <p:sp>
          <p:nvSpPr>
            <p:cNvPr id="137" name="Rectangle 136"/>
            <p:cNvSpPr/>
            <p:nvPr/>
          </p:nvSpPr>
          <p:spPr>
            <a:xfrm>
              <a:off x="4390181" y="4800600"/>
              <a:ext cx="1431921" cy="369332"/>
            </a:xfrm>
            <a:prstGeom prst="rect">
              <a:avLst/>
            </a:prstGeom>
          </p:spPr>
          <p:txBody>
            <a:bodyPr wrap="none">
              <a:spAutoFit/>
            </a:bodyPr>
            <a:lstStyle/>
            <a:p>
              <a:pPr algn="ctr"/>
              <a:r>
                <a:rPr lang="en-US" b="1" dirty="0" err="1" smtClean="0">
                  <a:latin typeface="+mn-lt"/>
                </a:rPr>
                <a:t>DLSRecords</a:t>
              </a:r>
              <a:endParaRPr lang="en-US" b="1" dirty="0">
                <a:latin typeface="+mn-lt"/>
              </a:endParaRPr>
            </a:p>
          </p:txBody>
        </p:sp>
        <p:sp>
          <p:nvSpPr>
            <p:cNvPr id="138" name="Rectangle 137"/>
            <p:cNvSpPr/>
            <p:nvPr/>
          </p:nvSpPr>
          <p:spPr bwMode="auto">
            <a:xfrm>
              <a:off x="3785155" y="4419600"/>
              <a:ext cx="2667000" cy="762000"/>
            </a:xfrm>
            <a:prstGeom prst="rect">
              <a:avLst/>
            </a:prstGeom>
            <a:solidFill>
              <a:schemeClr val="accent6">
                <a:lumMod val="60000"/>
                <a:lumOff val="40000"/>
              </a:schemeClr>
            </a:solidFill>
            <a:ln>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endParaRPr lang="en-US" dirty="0" err="1" smtClean="0"/>
            </a:p>
          </p:txBody>
        </p:sp>
        <p:cxnSp>
          <p:nvCxnSpPr>
            <p:cNvPr id="139" name="Straight Connector 138"/>
            <p:cNvCxnSpPr/>
            <p:nvPr/>
          </p:nvCxnSpPr>
          <p:spPr>
            <a:xfrm>
              <a:off x="3785155" y="4800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42" name="Rectangle 141"/>
            <p:cNvSpPr/>
            <p:nvPr/>
          </p:nvSpPr>
          <p:spPr>
            <a:xfrm>
              <a:off x="4218027" y="4419600"/>
              <a:ext cx="1753778" cy="369332"/>
            </a:xfrm>
            <a:prstGeom prst="rect">
              <a:avLst/>
            </a:prstGeom>
          </p:spPr>
          <p:txBody>
            <a:bodyPr wrap="none">
              <a:spAutoFit/>
            </a:bodyPr>
            <a:lstStyle/>
            <a:p>
              <a:pPr algn="ctr"/>
              <a:r>
                <a:rPr lang="en-US" b="1" dirty="0" smtClean="0">
                  <a:latin typeface="+mn-lt"/>
                </a:rPr>
                <a:t>Assembly Map</a:t>
              </a:r>
              <a:endParaRPr lang="en-US" b="1" dirty="0">
                <a:latin typeface="+mn-lt"/>
              </a:endParaRPr>
            </a:p>
          </p:txBody>
        </p:sp>
        <p:sp>
          <p:nvSpPr>
            <p:cNvPr id="143" name="Rectangle 142"/>
            <p:cNvSpPr/>
            <p:nvPr/>
          </p:nvSpPr>
          <p:spPr>
            <a:xfrm>
              <a:off x="4352997" y="4800600"/>
              <a:ext cx="1431921" cy="369332"/>
            </a:xfrm>
            <a:prstGeom prst="rect">
              <a:avLst/>
            </a:prstGeom>
          </p:spPr>
          <p:txBody>
            <a:bodyPr wrap="none">
              <a:spAutoFit/>
            </a:bodyPr>
            <a:lstStyle/>
            <a:p>
              <a:pPr algn="ctr"/>
              <a:r>
                <a:rPr lang="en-US" b="1" dirty="0" err="1" smtClean="0">
                  <a:latin typeface="+mn-lt"/>
                </a:rPr>
                <a:t>DLSRecords</a:t>
              </a:r>
              <a:endParaRPr lang="en-US" b="1" dirty="0">
                <a:latin typeface="+mn-lt"/>
              </a:endParaRPr>
            </a:p>
          </p:txBody>
        </p:sp>
        <p:sp>
          <p:nvSpPr>
            <p:cNvPr id="146" name="Rectangle 145"/>
            <p:cNvSpPr/>
            <p:nvPr/>
          </p:nvSpPr>
          <p:spPr bwMode="auto">
            <a:xfrm>
              <a:off x="6985555" y="1371600"/>
              <a:ext cx="2667000" cy="3429000"/>
            </a:xfrm>
            <a:prstGeom prst="rect">
              <a:avLst/>
            </a:prstGeom>
            <a:solidFill>
              <a:schemeClr val="accent1">
                <a:lumMod val="60000"/>
                <a:lumOff val="40000"/>
              </a:schemeClr>
            </a:solidFill>
            <a:ln>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endParaRPr lang="en-US" dirty="0" smtClean="0"/>
            </a:p>
          </p:txBody>
        </p:sp>
        <p:cxnSp>
          <p:nvCxnSpPr>
            <p:cNvPr id="147" name="Straight Connector 146"/>
            <p:cNvCxnSpPr/>
            <p:nvPr/>
          </p:nvCxnSpPr>
          <p:spPr>
            <a:xfrm>
              <a:off x="6985555" y="1752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6985555" y="2133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6985555" y="2514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6985555" y="2895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6985555" y="3276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985555" y="3657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6985555" y="4038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6985555" y="4419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6985555" y="4800600"/>
              <a:ext cx="2667000"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7" name="Rectangle 156"/>
            <p:cNvSpPr/>
            <p:nvPr/>
          </p:nvSpPr>
          <p:spPr>
            <a:xfrm>
              <a:off x="7126963" y="1371600"/>
              <a:ext cx="2464817" cy="369332"/>
            </a:xfrm>
            <a:prstGeom prst="rect">
              <a:avLst/>
            </a:prstGeom>
          </p:spPr>
          <p:txBody>
            <a:bodyPr wrap="none">
              <a:spAutoFit/>
            </a:bodyPr>
            <a:lstStyle/>
            <a:p>
              <a:pPr algn="ctr">
                <a:spcAft>
                  <a:spcPts val="1000"/>
                </a:spcAft>
              </a:pPr>
              <a:r>
                <a:rPr lang="en-US" b="1" dirty="0">
                  <a:latin typeface="+mn-lt"/>
                </a:rPr>
                <a:t>High-Frequency Heap</a:t>
              </a:r>
            </a:p>
          </p:txBody>
        </p:sp>
        <p:sp>
          <p:nvSpPr>
            <p:cNvPr id="158" name="Rectangle 157"/>
            <p:cNvSpPr/>
            <p:nvPr/>
          </p:nvSpPr>
          <p:spPr>
            <a:xfrm>
              <a:off x="7086800" y="1752600"/>
              <a:ext cx="2418695" cy="369332"/>
            </a:xfrm>
            <a:prstGeom prst="rect">
              <a:avLst/>
            </a:prstGeom>
          </p:spPr>
          <p:txBody>
            <a:bodyPr wrap="none">
              <a:spAutoFit/>
            </a:bodyPr>
            <a:lstStyle/>
            <a:p>
              <a:pPr algn="ctr"/>
              <a:r>
                <a:rPr lang="en-US" b="1" dirty="0">
                  <a:latin typeface="+mn-lt"/>
                </a:rPr>
                <a:t>Low-Frequency Heap</a:t>
              </a:r>
            </a:p>
          </p:txBody>
        </p:sp>
        <p:sp>
          <p:nvSpPr>
            <p:cNvPr id="159" name="Rectangle 158"/>
            <p:cNvSpPr/>
            <p:nvPr/>
          </p:nvSpPr>
          <p:spPr>
            <a:xfrm>
              <a:off x="7668211" y="2133600"/>
              <a:ext cx="1290705" cy="369332"/>
            </a:xfrm>
            <a:prstGeom prst="rect">
              <a:avLst/>
            </a:prstGeom>
          </p:spPr>
          <p:txBody>
            <a:bodyPr wrap="none">
              <a:spAutoFit/>
            </a:bodyPr>
            <a:lstStyle/>
            <a:p>
              <a:pPr algn="ctr"/>
              <a:r>
                <a:rPr lang="en-US" b="1" dirty="0" smtClean="0">
                  <a:latin typeface="+mn-lt"/>
                </a:rPr>
                <a:t>Stub Heap</a:t>
              </a:r>
              <a:endParaRPr lang="en-US" b="1" dirty="0">
                <a:latin typeface="+mn-lt"/>
              </a:endParaRPr>
            </a:p>
          </p:txBody>
        </p:sp>
        <p:sp>
          <p:nvSpPr>
            <p:cNvPr id="160" name="Rectangle 159"/>
            <p:cNvSpPr/>
            <p:nvPr/>
          </p:nvSpPr>
          <p:spPr>
            <a:xfrm>
              <a:off x="7520427" y="2514600"/>
              <a:ext cx="1586278" cy="369332"/>
            </a:xfrm>
            <a:prstGeom prst="rect">
              <a:avLst/>
            </a:prstGeom>
          </p:spPr>
          <p:txBody>
            <a:bodyPr wrap="none">
              <a:spAutoFit/>
            </a:bodyPr>
            <a:lstStyle/>
            <a:p>
              <a:pPr algn="ctr"/>
              <a:r>
                <a:rPr lang="en-US" b="1" dirty="0" smtClean="0">
                  <a:latin typeface="+mn-lt"/>
                </a:rPr>
                <a:t>Handle Table</a:t>
              </a:r>
              <a:endParaRPr lang="en-US" b="1" dirty="0">
                <a:latin typeface="+mn-lt"/>
              </a:endParaRPr>
            </a:p>
          </p:txBody>
        </p:sp>
        <p:sp>
          <p:nvSpPr>
            <p:cNvPr id="161" name="Rectangle 160"/>
            <p:cNvSpPr/>
            <p:nvPr/>
          </p:nvSpPr>
          <p:spPr>
            <a:xfrm>
              <a:off x="7274716" y="2895600"/>
              <a:ext cx="2082951" cy="369332"/>
            </a:xfrm>
            <a:prstGeom prst="rect">
              <a:avLst/>
            </a:prstGeom>
          </p:spPr>
          <p:txBody>
            <a:bodyPr wrap="none">
              <a:spAutoFit/>
            </a:bodyPr>
            <a:lstStyle/>
            <a:p>
              <a:pPr algn="ctr"/>
              <a:r>
                <a:rPr lang="en-US" b="1" dirty="0" smtClean="0">
                  <a:latin typeface="+mn-lt"/>
                </a:rPr>
                <a:t>LOH Handle Table</a:t>
              </a:r>
              <a:endParaRPr lang="en-US" b="1" dirty="0">
                <a:latin typeface="+mn-lt"/>
              </a:endParaRPr>
            </a:p>
          </p:txBody>
        </p:sp>
        <p:sp>
          <p:nvSpPr>
            <p:cNvPr id="162" name="Rectangle 161"/>
            <p:cNvSpPr/>
            <p:nvPr/>
          </p:nvSpPr>
          <p:spPr>
            <a:xfrm>
              <a:off x="7366030" y="3276600"/>
              <a:ext cx="1900326" cy="369332"/>
            </a:xfrm>
            <a:prstGeom prst="rect">
              <a:avLst/>
            </a:prstGeom>
          </p:spPr>
          <p:txBody>
            <a:bodyPr wrap="none">
              <a:spAutoFit/>
            </a:bodyPr>
            <a:lstStyle/>
            <a:p>
              <a:pPr algn="ctr"/>
              <a:r>
                <a:rPr lang="en-US" b="1" dirty="0" smtClean="0">
                  <a:latin typeface="+mn-lt"/>
                </a:rPr>
                <a:t>Assembly Cache</a:t>
              </a:r>
              <a:endParaRPr lang="en-US" b="1" dirty="0">
                <a:latin typeface="+mn-lt"/>
              </a:endParaRPr>
            </a:p>
          </p:txBody>
        </p:sp>
        <p:sp>
          <p:nvSpPr>
            <p:cNvPr id="163" name="Rectangle 162"/>
            <p:cNvSpPr/>
            <p:nvPr/>
          </p:nvSpPr>
          <p:spPr>
            <a:xfrm>
              <a:off x="7791124" y="3657600"/>
              <a:ext cx="1030839" cy="369332"/>
            </a:xfrm>
            <a:prstGeom prst="rect">
              <a:avLst/>
            </a:prstGeom>
          </p:spPr>
          <p:txBody>
            <a:bodyPr wrap="none">
              <a:spAutoFit/>
            </a:bodyPr>
            <a:lstStyle/>
            <a:p>
              <a:pPr algn="ctr"/>
              <a:r>
                <a:rPr lang="en-US" b="1" dirty="0" smtClean="0">
                  <a:latin typeface="+mn-lt"/>
                </a:rPr>
                <a:t>Context</a:t>
              </a:r>
              <a:endParaRPr lang="en-US" b="1" dirty="0">
                <a:latin typeface="+mn-lt"/>
              </a:endParaRPr>
            </a:p>
          </p:txBody>
        </p:sp>
        <p:sp>
          <p:nvSpPr>
            <p:cNvPr id="164" name="Rectangle 163"/>
            <p:cNvSpPr/>
            <p:nvPr/>
          </p:nvSpPr>
          <p:spPr>
            <a:xfrm>
              <a:off x="7201092" y="4038600"/>
              <a:ext cx="2210901" cy="369332"/>
            </a:xfrm>
            <a:prstGeom prst="rect">
              <a:avLst/>
            </a:prstGeom>
          </p:spPr>
          <p:txBody>
            <a:bodyPr wrap="none">
              <a:spAutoFit/>
            </a:bodyPr>
            <a:lstStyle/>
            <a:p>
              <a:pPr algn="ctr"/>
              <a:r>
                <a:rPr lang="en-US" b="1" dirty="0" smtClean="0">
                  <a:latin typeface="+mn-lt"/>
                </a:rPr>
                <a:t>Security Descriptor</a:t>
              </a:r>
              <a:endParaRPr lang="en-US" b="1" dirty="0">
                <a:latin typeface="+mn-lt"/>
              </a:endParaRPr>
            </a:p>
          </p:txBody>
        </p:sp>
        <p:sp>
          <p:nvSpPr>
            <p:cNvPr id="165" name="Rectangle 164"/>
            <p:cNvSpPr/>
            <p:nvPr/>
          </p:nvSpPr>
          <p:spPr>
            <a:xfrm>
              <a:off x="7429651" y="4419600"/>
              <a:ext cx="1753778" cy="369332"/>
            </a:xfrm>
            <a:prstGeom prst="rect">
              <a:avLst/>
            </a:prstGeom>
          </p:spPr>
          <p:txBody>
            <a:bodyPr wrap="none">
              <a:spAutoFit/>
            </a:bodyPr>
            <a:lstStyle/>
            <a:p>
              <a:pPr algn="ctr"/>
              <a:r>
                <a:rPr lang="en-US" b="1" dirty="0" smtClean="0">
                  <a:latin typeface="+mn-lt"/>
                </a:rPr>
                <a:t>Assembly Map</a:t>
              </a:r>
              <a:endParaRPr lang="en-US" b="1" dirty="0">
                <a:latin typeface="+mn-lt"/>
              </a:endParaRPr>
            </a:p>
          </p:txBody>
        </p:sp>
        <p:sp>
          <p:nvSpPr>
            <p:cNvPr id="167" name="Rectangle 166"/>
            <p:cNvSpPr/>
            <p:nvPr/>
          </p:nvSpPr>
          <p:spPr bwMode="auto">
            <a:xfrm>
              <a:off x="6985555" y="4419600"/>
              <a:ext cx="2667000" cy="381000"/>
            </a:xfrm>
            <a:prstGeom prst="rect">
              <a:avLst/>
            </a:prstGeom>
            <a:solidFill>
              <a:schemeClr val="accent6">
                <a:lumMod val="60000"/>
                <a:lumOff val="40000"/>
              </a:schemeClr>
            </a:solidFill>
            <a:ln>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000"/>
                </a:spcAft>
              </a:pPr>
              <a:endParaRPr lang="en-US" dirty="0" err="1" smtClean="0"/>
            </a:p>
          </p:txBody>
        </p:sp>
        <p:sp>
          <p:nvSpPr>
            <p:cNvPr id="171" name="Rectangle 170"/>
            <p:cNvSpPr/>
            <p:nvPr/>
          </p:nvSpPr>
          <p:spPr>
            <a:xfrm>
              <a:off x="7254149" y="4419600"/>
              <a:ext cx="2082332" cy="369332"/>
            </a:xfrm>
            <a:prstGeom prst="rect">
              <a:avLst/>
            </a:prstGeom>
          </p:spPr>
          <p:txBody>
            <a:bodyPr wrap="none">
              <a:spAutoFit/>
            </a:bodyPr>
            <a:lstStyle/>
            <a:p>
              <a:pPr algn="ctr"/>
              <a:r>
                <a:rPr lang="en-US" b="1" dirty="0" smtClean="0">
                  <a:latin typeface="+mn-lt"/>
                </a:rPr>
                <a:t>String Literal Map</a:t>
              </a:r>
              <a:endParaRPr lang="en-US" b="1" dirty="0">
                <a:latin typeface="+mn-lt"/>
              </a:endParaRPr>
            </a:p>
          </p:txBody>
        </p:sp>
      </p:grpSp>
    </p:spTree>
    <p:extLst>
      <p:ext uri="{BB962C8B-B14F-4D97-AF65-F5344CB8AC3E}">
        <p14:creationId xmlns:p14="http://schemas.microsoft.com/office/powerpoint/2010/main" val="1196153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p:cNvSpPr>
            <a:spLocks noGrp="1"/>
          </p:cNvSpPr>
          <p:nvPr>
            <p:ph type="title"/>
          </p:nvPr>
        </p:nvSpPr>
        <p:spPr>
          <a:xfrm>
            <a:off x="226953" y="179344"/>
            <a:ext cx="8639955" cy="354057"/>
          </a:xfrm>
        </p:spPr>
        <p:txBody>
          <a:bodyPr/>
          <a:lstStyle/>
          <a:p>
            <a:r>
              <a:rPr lang="en-US" dirty="0" err="1"/>
              <a:t>Основы</a:t>
            </a:r>
            <a:r>
              <a:rPr lang="en-US" dirty="0"/>
              <a:t> </a:t>
            </a:r>
            <a:r>
              <a:rPr lang="en-US" dirty="0" err="1"/>
              <a:t>устройства</a:t>
            </a:r>
            <a:r>
              <a:rPr lang="en-US" dirty="0"/>
              <a:t> </a:t>
            </a:r>
            <a:r>
              <a:rPr lang="en-US" dirty="0" err="1" smtClean="0"/>
              <a:t>типов</a:t>
            </a:r>
            <a:endParaRPr lang="en-US" dirty="0"/>
          </a:p>
        </p:txBody>
      </p:sp>
      <p:grpSp>
        <p:nvGrpSpPr>
          <p:cNvPr id="43" name="Group 42"/>
          <p:cNvGrpSpPr/>
          <p:nvPr/>
        </p:nvGrpSpPr>
        <p:grpSpPr>
          <a:xfrm>
            <a:off x="-75823" y="728246"/>
            <a:ext cx="9012005" cy="5672554"/>
            <a:chOff x="-83406" y="652046"/>
            <a:chExt cx="9913206" cy="5672554"/>
          </a:xfrm>
        </p:grpSpPr>
        <p:sp>
          <p:nvSpPr>
            <p:cNvPr id="6" name="Rectangle 5"/>
            <p:cNvSpPr/>
            <p:nvPr/>
          </p:nvSpPr>
          <p:spPr bwMode="auto">
            <a:xfrm>
              <a:off x="3048000" y="2057400"/>
              <a:ext cx="2590800" cy="2895600"/>
            </a:xfrm>
            <a:prstGeom prst="rect">
              <a:avLst/>
            </a:prstGeom>
            <a:solidFill>
              <a:schemeClr val="tx2">
                <a:lumMod val="60000"/>
                <a:lumOff val="4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spcAft>
                  <a:spcPts val="1000"/>
                </a:spcAft>
              </a:pPr>
              <a:endParaRPr lang="en-US" b="1" dirty="0" smtClean="0"/>
            </a:p>
          </p:txBody>
        </p:sp>
        <p:sp>
          <p:nvSpPr>
            <p:cNvPr id="8" name="Rectangle 7"/>
            <p:cNvSpPr/>
            <p:nvPr/>
          </p:nvSpPr>
          <p:spPr bwMode="auto">
            <a:xfrm>
              <a:off x="3200400" y="2895600"/>
              <a:ext cx="2286000"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smtClean="0"/>
                <a:t>Type Handle </a:t>
              </a:r>
              <a:endParaRPr lang="en-US" b="1" dirty="0"/>
            </a:p>
          </p:txBody>
        </p:sp>
        <p:sp>
          <p:nvSpPr>
            <p:cNvPr id="9" name="Rectangle 8"/>
            <p:cNvSpPr/>
            <p:nvPr/>
          </p:nvSpPr>
          <p:spPr bwMode="auto">
            <a:xfrm>
              <a:off x="3200400" y="2209800"/>
              <a:ext cx="2286000"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smtClean="0"/>
                <a:t>Sync Block Index</a:t>
              </a:r>
              <a:endParaRPr lang="en-US" b="1" dirty="0"/>
            </a:p>
          </p:txBody>
        </p:sp>
        <p:sp>
          <p:nvSpPr>
            <p:cNvPr id="12" name="TextBox 11"/>
            <p:cNvSpPr txBox="1"/>
            <p:nvPr/>
          </p:nvSpPr>
          <p:spPr>
            <a:xfrm>
              <a:off x="6654312" y="3423375"/>
              <a:ext cx="203133" cy="369332"/>
            </a:xfrm>
            <a:prstGeom prst="rect">
              <a:avLst/>
            </a:prstGeom>
            <a:noFill/>
          </p:spPr>
          <p:txBody>
            <a:bodyPr wrap="none" rtlCol="0">
              <a:spAutoFit/>
            </a:bodyPr>
            <a:lstStyle/>
            <a:p>
              <a:endParaRPr lang="en-US" dirty="0"/>
            </a:p>
          </p:txBody>
        </p:sp>
        <p:sp>
          <p:nvSpPr>
            <p:cNvPr id="44" name="TextBox 43"/>
            <p:cNvSpPr txBox="1"/>
            <p:nvPr/>
          </p:nvSpPr>
          <p:spPr>
            <a:xfrm>
              <a:off x="2660639" y="1676400"/>
              <a:ext cx="3351687" cy="338554"/>
            </a:xfrm>
            <a:prstGeom prst="rect">
              <a:avLst/>
            </a:prstGeom>
            <a:noFill/>
          </p:spPr>
          <p:txBody>
            <a:bodyPr wrap="none" rtlCol="0">
              <a:spAutoFit/>
            </a:bodyPr>
            <a:lstStyle/>
            <a:p>
              <a:pPr algn="ctr"/>
              <a:r>
                <a:rPr lang="en-US" sz="1600" b="1" dirty="0">
                  <a:solidFill>
                    <a:srgbClr val="1F497D"/>
                  </a:solidFill>
                  <a:latin typeface="Lucida Handwriting"/>
                  <a:cs typeface="Lucida Handwriting"/>
                </a:rPr>
                <a:t>Employee Class Instance </a:t>
              </a:r>
            </a:p>
          </p:txBody>
        </p:sp>
        <p:sp>
          <p:nvSpPr>
            <p:cNvPr id="49" name="Rectangle 48"/>
            <p:cNvSpPr/>
            <p:nvPr/>
          </p:nvSpPr>
          <p:spPr bwMode="auto">
            <a:xfrm>
              <a:off x="3200400" y="3581400"/>
              <a:ext cx="2286000"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t>Storage </a:t>
              </a:r>
              <a:r>
                <a:rPr lang="en-US" b="1" dirty="0" smtClean="0"/>
                <a:t>for</a:t>
              </a:r>
              <a:r>
                <a:rPr lang="ru-RU" b="1" dirty="0" smtClean="0"/>
                <a:t> </a:t>
              </a:r>
              <a:r>
                <a:rPr lang="en-US" b="1" dirty="0" smtClean="0"/>
                <a:t>id</a:t>
              </a:r>
              <a:endParaRPr lang="en-US" b="1" dirty="0"/>
            </a:p>
          </p:txBody>
        </p:sp>
        <p:sp>
          <p:nvSpPr>
            <p:cNvPr id="51" name="Rectangle 50"/>
            <p:cNvSpPr/>
            <p:nvPr/>
          </p:nvSpPr>
          <p:spPr bwMode="auto">
            <a:xfrm>
              <a:off x="3200400" y="4267200"/>
              <a:ext cx="2286000"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t>Storage </a:t>
              </a:r>
              <a:r>
                <a:rPr lang="en-US" b="1" dirty="0" smtClean="0"/>
                <a:t>for</a:t>
              </a:r>
              <a:r>
                <a:rPr lang="ru-RU" b="1" dirty="0" smtClean="0"/>
                <a:t> </a:t>
              </a:r>
              <a:r>
                <a:rPr lang="en-US" b="1" dirty="0" smtClean="0"/>
                <a:t>name</a:t>
              </a:r>
              <a:endParaRPr lang="en-US" b="1" dirty="0"/>
            </a:p>
          </p:txBody>
        </p:sp>
        <p:sp>
          <p:nvSpPr>
            <p:cNvPr id="25" name="Rectangle 24"/>
            <p:cNvSpPr/>
            <p:nvPr/>
          </p:nvSpPr>
          <p:spPr bwMode="auto">
            <a:xfrm>
              <a:off x="228600" y="990600"/>
              <a:ext cx="2286000" cy="3810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t>OBJECTREF</a:t>
              </a:r>
            </a:p>
          </p:txBody>
        </p:sp>
        <p:sp>
          <p:nvSpPr>
            <p:cNvPr id="26" name="Rectangle 25"/>
            <p:cNvSpPr/>
            <p:nvPr/>
          </p:nvSpPr>
          <p:spPr bwMode="auto">
            <a:xfrm>
              <a:off x="228600" y="1752600"/>
              <a:ext cx="2286000" cy="3810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t>OBJECTREF</a:t>
              </a:r>
            </a:p>
          </p:txBody>
        </p:sp>
        <p:sp>
          <p:nvSpPr>
            <p:cNvPr id="27" name="Rectangle 26"/>
            <p:cNvSpPr/>
            <p:nvPr/>
          </p:nvSpPr>
          <p:spPr bwMode="auto">
            <a:xfrm>
              <a:off x="228600" y="2514600"/>
              <a:ext cx="2286000" cy="3810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t>OBJECTREF</a:t>
              </a:r>
            </a:p>
          </p:txBody>
        </p:sp>
        <p:sp>
          <p:nvSpPr>
            <p:cNvPr id="28" name="Rectangle 27"/>
            <p:cNvSpPr/>
            <p:nvPr/>
          </p:nvSpPr>
          <p:spPr bwMode="auto">
            <a:xfrm>
              <a:off x="228600" y="3505200"/>
              <a:ext cx="2286000"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endParaRPr lang="en-US" b="1" dirty="0"/>
            </a:p>
          </p:txBody>
        </p:sp>
        <p:sp>
          <p:nvSpPr>
            <p:cNvPr id="29" name="Rectangle 28"/>
            <p:cNvSpPr/>
            <p:nvPr/>
          </p:nvSpPr>
          <p:spPr bwMode="auto">
            <a:xfrm>
              <a:off x="228600" y="4648200"/>
              <a:ext cx="2286000"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endParaRPr lang="en-US" b="1" dirty="0"/>
            </a:p>
          </p:txBody>
        </p:sp>
        <p:sp>
          <p:nvSpPr>
            <p:cNvPr id="30" name="Rectangle 29"/>
            <p:cNvSpPr/>
            <p:nvPr/>
          </p:nvSpPr>
          <p:spPr bwMode="auto">
            <a:xfrm>
              <a:off x="228600" y="5791200"/>
              <a:ext cx="2286000"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endParaRPr lang="en-US" b="1" dirty="0"/>
            </a:p>
          </p:txBody>
        </p:sp>
        <p:sp>
          <p:nvSpPr>
            <p:cNvPr id="2" name="TextBox 1"/>
            <p:cNvSpPr txBox="1"/>
            <p:nvPr/>
          </p:nvSpPr>
          <p:spPr>
            <a:xfrm>
              <a:off x="175093" y="652046"/>
              <a:ext cx="2378343" cy="338554"/>
            </a:xfrm>
            <a:prstGeom prst="rect">
              <a:avLst/>
            </a:prstGeom>
            <a:noFill/>
            <a:ln>
              <a:noFill/>
            </a:ln>
          </p:spPr>
          <p:txBody>
            <a:bodyPr wrap="none" rtlCol="0">
              <a:spAutoFit/>
            </a:bodyPr>
            <a:lstStyle/>
            <a:p>
              <a:pPr algn="ctr"/>
              <a:r>
                <a:rPr lang="en-US" sz="1600" b="1" dirty="0" err="1" smtClean="0">
                  <a:solidFill>
                    <a:srgbClr val="1F497D"/>
                  </a:solidFill>
                  <a:latin typeface="Lucida Handwriting"/>
                  <a:cs typeface="Lucida Handwriting"/>
                </a:rPr>
                <a:t>Finalizer</a:t>
              </a:r>
              <a:r>
                <a:rPr lang="en-US" sz="1600" b="1" dirty="0" smtClean="0">
                  <a:solidFill>
                    <a:srgbClr val="1F497D"/>
                  </a:solidFill>
                  <a:latin typeface="Lucida Handwriting"/>
                  <a:cs typeface="Lucida Handwriting"/>
                </a:rPr>
                <a:t> Queue</a:t>
              </a:r>
              <a:endParaRPr lang="en-US" sz="1600" b="1" dirty="0">
                <a:solidFill>
                  <a:srgbClr val="1F497D"/>
                </a:solidFill>
                <a:latin typeface="Lucida Handwriting"/>
                <a:cs typeface="Lucida Handwriting"/>
              </a:endParaRPr>
            </a:p>
          </p:txBody>
        </p:sp>
        <p:sp>
          <p:nvSpPr>
            <p:cNvPr id="32" name="TextBox 31"/>
            <p:cNvSpPr txBox="1"/>
            <p:nvPr/>
          </p:nvSpPr>
          <p:spPr>
            <a:xfrm>
              <a:off x="-83406" y="1371600"/>
              <a:ext cx="2773323" cy="338554"/>
            </a:xfrm>
            <a:prstGeom prst="rect">
              <a:avLst/>
            </a:prstGeom>
            <a:noFill/>
            <a:ln>
              <a:noFill/>
            </a:ln>
          </p:spPr>
          <p:txBody>
            <a:bodyPr wrap="none" rtlCol="0">
              <a:spAutoFit/>
            </a:bodyPr>
            <a:lstStyle/>
            <a:p>
              <a:pPr algn="ctr"/>
              <a:r>
                <a:rPr lang="en-US" sz="1600" b="1" dirty="0" err="1" smtClean="0">
                  <a:solidFill>
                    <a:srgbClr val="1F497D"/>
                  </a:solidFill>
                  <a:latin typeface="Lucida Handwriting"/>
                  <a:cs typeface="Lucida Handwriting"/>
                </a:rPr>
                <a:t>ObjRef</a:t>
              </a:r>
              <a:r>
                <a:rPr lang="en-US" sz="1600" b="1" dirty="0" smtClean="0">
                  <a:solidFill>
                    <a:srgbClr val="1F497D"/>
                  </a:solidFill>
                  <a:latin typeface="Lucida Handwriting"/>
                  <a:cs typeface="Lucida Handwriting"/>
                </a:rPr>
                <a:t> CPU </a:t>
              </a:r>
              <a:r>
                <a:rPr lang="en-US" sz="1600" b="1" dirty="0" err="1" smtClean="0">
                  <a:solidFill>
                    <a:srgbClr val="1F497D"/>
                  </a:solidFill>
                  <a:latin typeface="Lucida Handwriting"/>
                  <a:cs typeface="Lucida Handwriting"/>
                </a:rPr>
                <a:t>Regiters</a:t>
              </a:r>
              <a:endParaRPr lang="en-US" sz="1600" b="1" dirty="0">
                <a:solidFill>
                  <a:srgbClr val="1F497D"/>
                </a:solidFill>
                <a:latin typeface="Lucida Handwriting"/>
                <a:cs typeface="Lucida Handwriting"/>
              </a:endParaRPr>
            </a:p>
          </p:txBody>
        </p:sp>
        <p:sp>
          <p:nvSpPr>
            <p:cNvPr id="33" name="TextBox 32"/>
            <p:cNvSpPr txBox="1"/>
            <p:nvPr/>
          </p:nvSpPr>
          <p:spPr>
            <a:xfrm>
              <a:off x="669900" y="2133600"/>
              <a:ext cx="1419107" cy="338554"/>
            </a:xfrm>
            <a:prstGeom prst="rect">
              <a:avLst/>
            </a:prstGeom>
            <a:noFill/>
            <a:ln>
              <a:noFill/>
            </a:ln>
          </p:spPr>
          <p:txBody>
            <a:bodyPr wrap="none" rtlCol="0">
              <a:spAutoFit/>
            </a:bodyPr>
            <a:lstStyle/>
            <a:p>
              <a:pPr algn="ctr"/>
              <a:r>
                <a:rPr lang="en-US" sz="1600" b="1" dirty="0" smtClean="0">
                  <a:solidFill>
                    <a:srgbClr val="1F497D"/>
                  </a:solidFill>
                  <a:latin typeface="Lucida Handwriting"/>
                  <a:cs typeface="Lucida Handwriting"/>
                </a:rPr>
                <a:t>On Stack</a:t>
              </a:r>
              <a:endParaRPr lang="en-US" sz="1600" b="1" dirty="0">
                <a:solidFill>
                  <a:srgbClr val="1F497D"/>
                </a:solidFill>
                <a:latin typeface="Lucida Handwriting"/>
                <a:cs typeface="Lucida Handwriting"/>
              </a:endParaRPr>
            </a:p>
          </p:txBody>
        </p:sp>
        <p:sp>
          <p:nvSpPr>
            <p:cNvPr id="34" name="TextBox 33"/>
            <p:cNvSpPr txBox="1"/>
            <p:nvPr/>
          </p:nvSpPr>
          <p:spPr>
            <a:xfrm>
              <a:off x="387156" y="2895600"/>
              <a:ext cx="2039790" cy="584776"/>
            </a:xfrm>
            <a:prstGeom prst="rect">
              <a:avLst/>
            </a:prstGeom>
            <a:noFill/>
            <a:ln>
              <a:noFill/>
            </a:ln>
          </p:spPr>
          <p:txBody>
            <a:bodyPr wrap="none" rtlCol="0">
              <a:spAutoFit/>
            </a:bodyPr>
            <a:lstStyle/>
            <a:p>
              <a:pPr algn="ctr"/>
              <a:r>
                <a:rPr lang="en-US" sz="1600" b="1" dirty="0" smtClean="0">
                  <a:solidFill>
                    <a:srgbClr val="1F497D"/>
                  </a:solidFill>
                  <a:latin typeface="Lucida Handwriting"/>
                  <a:cs typeface="Lucida Handwriting"/>
                </a:rPr>
                <a:t>Small Object </a:t>
              </a:r>
            </a:p>
            <a:p>
              <a:pPr algn="ctr"/>
              <a:r>
                <a:rPr lang="en-US" sz="1600" b="1" dirty="0" smtClean="0">
                  <a:solidFill>
                    <a:srgbClr val="1F497D"/>
                  </a:solidFill>
                  <a:latin typeface="Lucida Handwriting"/>
                  <a:cs typeface="Lucida Handwriting"/>
                </a:rPr>
                <a:t>Handel Table</a:t>
              </a:r>
              <a:endParaRPr lang="en-US" sz="1600" b="1" dirty="0">
                <a:solidFill>
                  <a:srgbClr val="1F497D"/>
                </a:solidFill>
                <a:latin typeface="Lucida Handwriting"/>
                <a:cs typeface="Lucida Handwriting"/>
              </a:endParaRPr>
            </a:p>
          </p:txBody>
        </p:sp>
        <p:sp>
          <p:nvSpPr>
            <p:cNvPr id="35" name="Rectangle 34"/>
            <p:cNvSpPr/>
            <p:nvPr/>
          </p:nvSpPr>
          <p:spPr bwMode="auto">
            <a:xfrm>
              <a:off x="533400" y="3581400"/>
              <a:ext cx="1676400" cy="381000"/>
            </a:xfrm>
            <a:prstGeom prst="rect">
              <a:avLst/>
            </a:prstGeom>
            <a:solidFill>
              <a:schemeClr val="tx2">
                <a:lumMod val="40000"/>
                <a:lumOff val="6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t>OBJECTREF</a:t>
              </a:r>
            </a:p>
          </p:txBody>
        </p:sp>
        <p:sp>
          <p:nvSpPr>
            <p:cNvPr id="36" name="Rectangle 35"/>
            <p:cNvSpPr/>
            <p:nvPr/>
          </p:nvSpPr>
          <p:spPr bwMode="auto">
            <a:xfrm>
              <a:off x="533400" y="4724400"/>
              <a:ext cx="1676400" cy="381000"/>
            </a:xfrm>
            <a:prstGeom prst="rect">
              <a:avLst/>
            </a:prstGeom>
            <a:solidFill>
              <a:schemeClr val="tx2">
                <a:lumMod val="40000"/>
                <a:lumOff val="6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t>OBJECTREF</a:t>
              </a:r>
            </a:p>
          </p:txBody>
        </p:sp>
        <p:sp>
          <p:nvSpPr>
            <p:cNvPr id="37" name="Rectangle 36"/>
            <p:cNvSpPr/>
            <p:nvPr/>
          </p:nvSpPr>
          <p:spPr bwMode="auto">
            <a:xfrm>
              <a:off x="533400" y="5867400"/>
              <a:ext cx="1676400" cy="381000"/>
            </a:xfrm>
            <a:prstGeom prst="rect">
              <a:avLst/>
            </a:prstGeom>
            <a:solidFill>
              <a:schemeClr val="tx2">
                <a:lumMod val="40000"/>
                <a:lumOff val="6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t>OBJECTREF</a:t>
              </a:r>
            </a:p>
          </p:txBody>
        </p:sp>
        <p:sp>
          <p:nvSpPr>
            <p:cNvPr id="38" name="TextBox 37"/>
            <p:cNvSpPr txBox="1"/>
            <p:nvPr/>
          </p:nvSpPr>
          <p:spPr>
            <a:xfrm>
              <a:off x="364482" y="4038600"/>
              <a:ext cx="2039790" cy="584776"/>
            </a:xfrm>
            <a:prstGeom prst="rect">
              <a:avLst/>
            </a:prstGeom>
            <a:noFill/>
            <a:ln>
              <a:noFill/>
            </a:ln>
          </p:spPr>
          <p:txBody>
            <a:bodyPr wrap="none" rtlCol="0">
              <a:spAutoFit/>
            </a:bodyPr>
            <a:lstStyle/>
            <a:p>
              <a:pPr algn="ctr"/>
              <a:r>
                <a:rPr lang="en-US" sz="1600" b="1" dirty="0" smtClean="0">
                  <a:solidFill>
                    <a:srgbClr val="1F497D"/>
                  </a:solidFill>
                  <a:latin typeface="Lucida Handwriting"/>
                  <a:cs typeface="Lucida Handwriting"/>
                </a:rPr>
                <a:t>Large Object </a:t>
              </a:r>
            </a:p>
            <a:p>
              <a:pPr algn="ctr"/>
              <a:r>
                <a:rPr lang="en-US" sz="1600" b="1" dirty="0" smtClean="0">
                  <a:solidFill>
                    <a:srgbClr val="1F497D"/>
                  </a:solidFill>
                  <a:latin typeface="Lucida Handwriting"/>
                  <a:cs typeface="Lucida Handwriting"/>
                </a:rPr>
                <a:t>Handel Table</a:t>
              </a:r>
              <a:endParaRPr lang="en-US" sz="1600" b="1" dirty="0">
                <a:solidFill>
                  <a:srgbClr val="1F497D"/>
                </a:solidFill>
                <a:latin typeface="Lucida Handwriting"/>
                <a:cs typeface="Lucida Handwriting"/>
              </a:endParaRPr>
            </a:p>
          </p:txBody>
        </p:sp>
        <p:sp>
          <p:nvSpPr>
            <p:cNvPr id="39" name="TextBox 38"/>
            <p:cNvSpPr txBox="1"/>
            <p:nvPr/>
          </p:nvSpPr>
          <p:spPr>
            <a:xfrm>
              <a:off x="456174" y="5181600"/>
              <a:ext cx="1856405" cy="584776"/>
            </a:xfrm>
            <a:prstGeom prst="rect">
              <a:avLst/>
            </a:prstGeom>
            <a:noFill/>
            <a:ln>
              <a:noFill/>
            </a:ln>
          </p:spPr>
          <p:txBody>
            <a:bodyPr wrap="none" rtlCol="0">
              <a:spAutoFit/>
            </a:bodyPr>
            <a:lstStyle/>
            <a:p>
              <a:pPr algn="ctr"/>
              <a:r>
                <a:rPr lang="en-US" sz="1600" b="1" dirty="0" smtClean="0">
                  <a:solidFill>
                    <a:srgbClr val="1F497D"/>
                  </a:solidFill>
                  <a:latin typeface="Lucida Handwriting"/>
                  <a:cs typeface="Lucida Handwriting"/>
                </a:rPr>
                <a:t>Other Object </a:t>
              </a:r>
            </a:p>
            <a:p>
              <a:pPr algn="ctr"/>
              <a:r>
                <a:rPr lang="en-US" sz="1600" b="1" dirty="0" smtClean="0">
                  <a:solidFill>
                    <a:srgbClr val="1F497D"/>
                  </a:solidFill>
                  <a:latin typeface="Lucida Handwriting"/>
                  <a:cs typeface="Lucida Handwriting"/>
                </a:rPr>
                <a:t>Instance</a:t>
              </a:r>
              <a:endParaRPr lang="en-US" sz="1600" b="1" dirty="0">
                <a:solidFill>
                  <a:srgbClr val="1F497D"/>
                </a:solidFill>
                <a:latin typeface="Lucida Handwriting"/>
                <a:cs typeface="Lucida Handwriting"/>
              </a:endParaRPr>
            </a:p>
          </p:txBody>
        </p:sp>
        <p:cxnSp>
          <p:nvCxnSpPr>
            <p:cNvPr id="48" name="Straight Connector 47"/>
            <p:cNvCxnSpPr/>
            <p:nvPr/>
          </p:nvCxnSpPr>
          <p:spPr>
            <a:xfrm>
              <a:off x="2514600" y="1981200"/>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514600" y="2743200"/>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209800" y="3810000"/>
              <a:ext cx="533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209800" y="4953000"/>
              <a:ext cx="533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209800" y="6096000"/>
              <a:ext cx="533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514600" y="1219200"/>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743200" y="1219200"/>
              <a:ext cx="0" cy="4876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endCxn id="6" idx="1"/>
            </p:cNvCxnSpPr>
            <p:nvPr/>
          </p:nvCxnSpPr>
          <p:spPr>
            <a:xfrm>
              <a:off x="2743200" y="350520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5" name="Rectangle 64"/>
            <p:cNvSpPr/>
            <p:nvPr/>
          </p:nvSpPr>
          <p:spPr bwMode="auto">
            <a:xfrm>
              <a:off x="6324599" y="1600200"/>
              <a:ext cx="2971799" cy="4267200"/>
            </a:xfrm>
            <a:prstGeom prst="rect">
              <a:avLst/>
            </a:prstGeom>
            <a:solidFill>
              <a:schemeClr val="tx2">
                <a:lumMod val="60000"/>
                <a:lumOff val="4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spcAft>
                  <a:spcPts val="1000"/>
                </a:spcAft>
              </a:pPr>
              <a:endParaRPr lang="en-US" b="1" dirty="0" smtClean="0"/>
            </a:p>
          </p:txBody>
        </p:sp>
        <p:sp>
          <p:nvSpPr>
            <p:cNvPr id="67" name="Rectangle 66"/>
            <p:cNvSpPr/>
            <p:nvPr/>
          </p:nvSpPr>
          <p:spPr bwMode="auto">
            <a:xfrm>
              <a:off x="6476999" y="2438400"/>
              <a:ext cx="2659380"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t>Miscellaneous Flags </a:t>
              </a:r>
            </a:p>
          </p:txBody>
        </p:sp>
        <p:sp>
          <p:nvSpPr>
            <p:cNvPr id="68" name="Rectangle 67"/>
            <p:cNvSpPr/>
            <p:nvPr/>
          </p:nvSpPr>
          <p:spPr bwMode="auto">
            <a:xfrm>
              <a:off x="6476999" y="1752600"/>
              <a:ext cx="2590799"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t>Sync Block #1 </a:t>
              </a:r>
            </a:p>
          </p:txBody>
        </p:sp>
        <p:sp>
          <p:nvSpPr>
            <p:cNvPr id="69" name="TextBox 68"/>
            <p:cNvSpPr txBox="1"/>
            <p:nvPr/>
          </p:nvSpPr>
          <p:spPr>
            <a:xfrm>
              <a:off x="6511846" y="1143000"/>
              <a:ext cx="2406556" cy="338554"/>
            </a:xfrm>
            <a:prstGeom prst="rect">
              <a:avLst/>
            </a:prstGeom>
            <a:noFill/>
          </p:spPr>
          <p:txBody>
            <a:bodyPr wrap="none" rtlCol="0">
              <a:spAutoFit/>
            </a:bodyPr>
            <a:lstStyle/>
            <a:p>
              <a:r>
                <a:rPr lang="en-US" sz="1600" b="1" dirty="0">
                  <a:solidFill>
                    <a:srgbClr val="1F497D"/>
                  </a:solidFill>
                  <a:latin typeface="Lucida Handwriting"/>
                  <a:cs typeface="Lucida Handwriting"/>
                </a:rPr>
                <a:t>Sync Block </a:t>
              </a:r>
              <a:r>
                <a:rPr lang="en-US" sz="1600" b="1" dirty="0" smtClean="0">
                  <a:solidFill>
                    <a:srgbClr val="1F497D"/>
                  </a:solidFill>
                  <a:latin typeface="Lucida Handwriting"/>
                  <a:cs typeface="Lucida Handwriting"/>
                </a:rPr>
                <a:t>Table</a:t>
              </a:r>
              <a:endParaRPr lang="en-US" sz="1600" b="1" dirty="0">
                <a:solidFill>
                  <a:srgbClr val="1F497D"/>
                </a:solidFill>
                <a:latin typeface="Lucida Handwriting"/>
                <a:cs typeface="Lucida Handwriting"/>
              </a:endParaRPr>
            </a:p>
          </p:txBody>
        </p:sp>
        <p:sp>
          <p:nvSpPr>
            <p:cNvPr id="70" name="Rectangle 69"/>
            <p:cNvSpPr/>
            <p:nvPr/>
          </p:nvSpPr>
          <p:spPr bwMode="auto">
            <a:xfrm>
              <a:off x="6476999" y="3124200"/>
              <a:ext cx="2659380"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t>Win32 Event Handle </a:t>
              </a:r>
            </a:p>
          </p:txBody>
        </p:sp>
        <p:sp>
          <p:nvSpPr>
            <p:cNvPr id="71" name="Rectangle 70"/>
            <p:cNvSpPr/>
            <p:nvPr/>
          </p:nvSpPr>
          <p:spPr bwMode="auto">
            <a:xfrm>
              <a:off x="6476998" y="3810000"/>
              <a:ext cx="2659381"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smtClean="0"/>
                <a:t>Hash Code Storage </a:t>
              </a:r>
              <a:endParaRPr lang="en-US" b="1" dirty="0"/>
            </a:p>
          </p:txBody>
        </p:sp>
        <p:sp>
          <p:nvSpPr>
            <p:cNvPr id="72" name="Rectangle 71"/>
            <p:cNvSpPr/>
            <p:nvPr/>
          </p:nvSpPr>
          <p:spPr bwMode="auto">
            <a:xfrm>
              <a:off x="6476998" y="4495800"/>
              <a:ext cx="2659382"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en-US" b="1" dirty="0"/>
                <a:t>Owner Weak </a:t>
              </a:r>
              <a:r>
                <a:rPr lang="en-US" b="1" dirty="0" smtClean="0"/>
                <a:t>Reference</a:t>
              </a:r>
              <a:endParaRPr lang="en-US" b="1" dirty="0"/>
            </a:p>
          </p:txBody>
        </p:sp>
        <p:sp>
          <p:nvSpPr>
            <p:cNvPr id="73" name="Rectangle 72"/>
            <p:cNvSpPr/>
            <p:nvPr/>
          </p:nvSpPr>
          <p:spPr bwMode="auto">
            <a:xfrm>
              <a:off x="6477000" y="5181600"/>
              <a:ext cx="2659380" cy="533400"/>
            </a:xfrm>
            <a:prstGeom prst="rect">
              <a:avLst/>
            </a:prstGeom>
            <a:solidFill>
              <a:schemeClr val="tx2">
                <a:lumMod val="20000"/>
                <a:lumOff val="80000"/>
              </a:schemeClr>
            </a:solidFill>
            <a:ln w="19050" cmpd="sng">
              <a:solidFill>
                <a:srgbClr val="000090"/>
              </a:solidFill>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t>Sync Block #3 </a:t>
              </a:r>
            </a:p>
          </p:txBody>
        </p:sp>
        <p:cxnSp>
          <p:nvCxnSpPr>
            <p:cNvPr id="74" name="Straight Arrow Connector 73"/>
            <p:cNvCxnSpPr/>
            <p:nvPr/>
          </p:nvCxnSpPr>
          <p:spPr>
            <a:xfrm>
              <a:off x="5257800" y="2438400"/>
              <a:ext cx="1219200" cy="0"/>
            </a:xfrm>
            <a:prstGeom prst="straightConnector1">
              <a:avLst/>
            </a:prstGeom>
            <a:ln w="28575" cmpd="sng">
              <a:solidFill>
                <a:srgbClr val="1F497D"/>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72" idx="1"/>
            </p:cNvCxnSpPr>
            <p:nvPr/>
          </p:nvCxnSpPr>
          <p:spPr>
            <a:xfrm flipH="1" flipV="1">
              <a:off x="5173984" y="2667000"/>
              <a:ext cx="1303014" cy="2095500"/>
            </a:xfrm>
            <a:prstGeom prst="straightConnector1">
              <a:avLst/>
            </a:prstGeom>
            <a:ln w="28575" cmpd="sng">
              <a:solidFill>
                <a:srgbClr val="1F497D"/>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9220200" y="2362200"/>
              <a:ext cx="609600" cy="0"/>
            </a:xfrm>
            <a:prstGeom prst="line">
              <a:avLst/>
            </a:prstGeom>
            <a:ln>
              <a:solidFill>
                <a:srgbClr val="1F497D"/>
              </a:solidFill>
              <a:prstDash val="sysDash"/>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9220200" y="5105400"/>
              <a:ext cx="609600" cy="0"/>
            </a:xfrm>
            <a:prstGeom prst="line">
              <a:avLst/>
            </a:prstGeom>
            <a:ln>
              <a:solidFill>
                <a:srgbClr val="1F497D"/>
              </a:solidFill>
              <a:prstDash val="sysDash"/>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9296400" y="2819400"/>
              <a:ext cx="473976" cy="1750021"/>
            </a:xfrm>
            <a:prstGeom prst="rect">
              <a:avLst/>
            </a:prstGeom>
            <a:noFill/>
          </p:spPr>
          <p:txBody>
            <a:bodyPr vert="vert270" wrap="square" rtlCol="0">
              <a:spAutoFit/>
            </a:bodyPr>
            <a:lstStyle/>
            <a:p>
              <a:pPr algn="ctr"/>
              <a:r>
                <a:rPr lang="en-US" sz="1600" b="1" dirty="0">
                  <a:solidFill>
                    <a:srgbClr val="1F497D"/>
                  </a:solidFill>
                  <a:latin typeface="Lucida Handwriting"/>
                  <a:cs typeface="Lucida Handwriting"/>
                </a:rPr>
                <a:t>Sync Block #2 </a:t>
              </a:r>
            </a:p>
          </p:txBody>
        </p:sp>
        <p:cxnSp>
          <p:nvCxnSpPr>
            <p:cNvPr id="80" name="Straight Arrow Connector 79"/>
            <p:cNvCxnSpPr/>
            <p:nvPr/>
          </p:nvCxnSpPr>
          <p:spPr>
            <a:xfrm>
              <a:off x="9829800" y="2362200"/>
              <a:ext cx="0" cy="2743200"/>
            </a:xfrm>
            <a:prstGeom prst="straightConnector1">
              <a:avLst/>
            </a:prstGeom>
            <a:ln>
              <a:solidFill>
                <a:srgbClr val="1F497D"/>
              </a:solidFill>
              <a:prstDash val="dash"/>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44414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409969"/>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351955"/>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53" y="179344"/>
            <a:ext cx="8639955" cy="354057"/>
          </a:xfrm>
        </p:spPr>
        <p:txBody>
          <a:bodyPr/>
          <a:lstStyle/>
          <a:p>
            <a:r>
              <a:rPr lang="en-US" dirty="0" smtClean="0"/>
              <a:t>System Domain</a:t>
            </a:r>
            <a:endParaRPr lang="en-US" dirty="0"/>
          </a:p>
        </p:txBody>
      </p:sp>
      <p:sp>
        <p:nvSpPr>
          <p:cNvPr id="3" name="Rounded Rectangle 2"/>
          <p:cNvSpPr/>
          <p:nvPr/>
        </p:nvSpPr>
        <p:spPr bwMode="auto">
          <a:xfrm>
            <a:off x="277091" y="838200"/>
            <a:ext cx="8589818" cy="3505200"/>
          </a:xfrm>
          <a:prstGeom prst="roundRect">
            <a:avLst/>
          </a:prstGeom>
          <a:solidFill>
            <a:schemeClr val="tx2">
              <a:lumMod val="20000"/>
              <a:lumOff val="80000"/>
            </a:schemeClr>
          </a:solidFill>
          <a:ln>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a:spcAft>
                <a:spcPts val="1000"/>
              </a:spcAft>
            </a:pPr>
            <a:r>
              <a:rPr lang="ru-RU" b="1" dirty="0" err="1" smtClean="0"/>
              <a:t>SystemDomain</a:t>
            </a:r>
            <a:r>
              <a:rPr lang="ru-RU" b="1" dirty="0" smtClean="0"/>
              <a:t> </a:t>
            </a:r>
            <a:endParaRPr lang="en-US" b="1" dirty="0" smtClean="0"/>
          </a:p>
          <a:p>
            <a:pPr marL="285750" indent="-285750" algn="just">
              <a:spcAft>
                <a:spcPts val="1000"/>
              </a:spcAft>
              <a:buFont typeface="Arial"/>
              <a:buChar char="•"/>
            </a:pPr>
            <a:r>
              <a:rPr lang="ru-RU" dirty="0" smtClean="0"/>
              <a:t>создает </a:t>
            </a:r>
            <a:r>
              <a:rPr lang="ru-RU" dirty="0"/>
              <a:t>и инициализирует </a:t>
            </a:r>
            <a:r>
              <a:rPr lang="ru-RU" dirty="0" err="1" smtClean="0"/>
              <a:t>SharedDomain</a:t>
            </a:r>
            <a:r>
              <a:rPr lang="ru-RU" dirty="0" smtClean="0"/>
              <a:t> </a:t>
            </a:r>
            <a:r>
              <a:rPr lang="ru-RU" dirty="0"/>
              <a:t>и </a:t>
            </a:r>
            <a:r>
              <a:rPr lang="ru-RU" dirty="0" err="1"/>
              <a:t>AppDomain</a:t>
            </a:r>
            <a:r>
              <a:rPr lang="ru-RU" dirty="0"/>
              <a:t>, используемый по умолчанию (</a:t>
            </a:r>
            <a:r>
              <a:rPr lang="ru-RU" dirty="0" err="1"/>
              <a:t>DefaultDomain</a:t>
            </a:r>
            <a:r>
              <a:rPr lang="ru-RU" dirty="0" smtClean="0"/>
              <a:t>)</a:t>
            </a:r>
            <a:endParaRPr lang="en-US" dirty="0"/>
          </a:p>
          <a:p>
            <a:pPr marL="285750" indent="-285750" algn="just">
              <a:spcAft>
                <a:spcPts val="1000"/>
              </a:spcAft>
              <a:buFont typeface="Arial"/>
              <a:buChar char="•"/>
            </a:pPr>
            <a:r>
              <a:rPr lang="ru-RU" dirty="0" smtClean="0"/>
              <a:t>загружает </a:t>
            </a:r>
            <a:r>
              <a:rPr lang="ru-RU" dirty="0"/>
              <a:t>в </a:t>
            </a:r>
            <a:r>
              <a:rPr lang="ru-RU" dirty="0" err="1"/>
              <a:t>SharedDomain</a:t>
            </a:r>
            <a:r>
              <a:rPr lang="ru-RU" dirty="0"/>
              <a:t> системную библиотеку </a:t>
            </a:r>
            <a:r>
              <a:rPr lang="ru-RU" dirty="0" err="1" smtClean="0"/>
              <a:t>mscorlib.dll</a:t>
            </a:r>
            <a:endParaRPr lang="en-US" dirty="0"/>
          </a:p>
          <a:p>
            <a:pPr marL="285750" indent="-285750" algn="just">
              <a:spcAft>
                <a:spcPts val="1000"/>
              </a:spcAft>
              <a:buFont typeface="Arial"/>
              <a:buChar char="•"/>
            </a:pPr>
            <a:r>
              <a:rPr lang="ru-RU" dirty="0" smtClean="0"/>
              <a:t>хранит </a:t>
            </a:r>
            <a:r>
              <a:rPr lang="ru-RU" dirty="0"/>
              <a:t>явные и неявные </a:t>
            </a:r>
            <a:r>
              <a:rPr lang="ru-RU" dirty="0" err="1"/>
              <a:t>intern</a:t>
            </a:r>
            <a:r>
              <a:rPr lang="ru-RU" dirty="0"/>
              <a:t>-строки уровня процесса.</a:t>
            </a:r>
          </a:p>
          <a:p>
            <a:pPr marL="285750" indent="-285750" algn="just">
              <a:spcAft>
                <a:spcPts val="1000"/>
              </a:spcAft>
              <a:buFont typeface="Arial"/>
              <a:buChar char="•"/>
            </a:pPr>
            <a:r>
              <a:rPr lang="ru-RU" dirty="0" smtClean="0"/>
              <a:t>хранит </a:t>
            </a:r>
            <a:r>
              <a:rPr lang="ru-RU" dirty="0"/>
              <a:t>данные обо всех доменах процесса и обеспечивает загрузку и выгрузку </a:t>
            </a:r>
            <a:r>
              <a:rPr lang="ru-RU" dirty="0" err="1" smtClean="0"/>
              <a:t>AppDomain'ов</a:t>
            </a:r>
            <a:endParaRPr lang="en-US" dirty="0" err="1" smtClean="0"/>
          </a:p>
        </p:txBody>
      </p:sp>
    </p:spTree>
    <p:extLst>
      <p:ext uri="{BB962C8B-B14F-4D97-AF65-F5344CB8AC3E}">
        <p14:creationId xmlns:p14="http://schemas.microsoft.com/office/powerpoint/2010/main" val="32473154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53" y="179344"/>
            <a:ext cx="8639955" cy="354057"/>
          </a:xfrm>
        </p:spPr>
        <p:txBody>
          <a:bodyPr/>
          <a:lstStyle/>
          <a:p>
            <a:r>
              <a:rPr lang="en-US" dirty="0" smtClean="0"/>
              <a:t>Shared Domain </a:t>
            </a:r>
            <a:endParaRPr lang="en-US" dirty="0"/>
          </a:p>
        </p:txBody>
      </p:sp>
      <p:sp>
        <p:nvSpPr>
          <p:cNvPr id="5" name="Rounded Rectangle 4"/>
          <p:cNvSpPr/>
          <p:nvPr/>
        </p:nvSpPr>
        <p:spPr bwMode="auto">
          <a:xfrm>
            <a:off x="277091" y="838200"/>
            <a:ext cx="8589818" cy="3505200"/>
          </a:xfrm>
          <a:prstGeom prst="roundRect">
            <a:avLst/>
          </a:prstGeom>
          <a:solidFill>
            <a:schemeClr val="tx2">
              <a:lumMod val="20000"/>
              <a:lumOff val="80000"/>
            </a:schemeClr>
          </a:solidFill>
          <a:ln>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285750" indent="-285750" algn="just">
              <a:spcAft>
                <a:spcPts val="1000"/>
              </a:spcAft>
              <a:buFont typeface="Arial"/>
              <a:buChar char="•"/>
            </a:pPr>
            <a:r>
              <a:rPr lang="ru-RU" dirty="0"/>
              <a:t>Весь код, не зависящий от домена, загружается в </a:t>
            </a:r>
            <a:r>
              <a:rPr lang="ru-RU" dirty="0" err="1" smtClean="0"/>
              <a:t>SharedDomain</a:t>
            </a:r>
            <a:r>
              <a:rPr lang="en-US" dirty="0" smtClean="0"/>
              <a:t> -  </a:t>
            </a:r>
            <a:r>
              <a:rPr lang="ru-RU" dirty="0" smtClean="0"/>
              <a:t>основные </a:t>
            </a:r>
            <a:r>
              <a:rPr lang="ru-RU" dirty="0"/>
              <a:t>типы данных из пространства имен </a:t>
            </a:r>
            <a:r>
              <a:rPr lang="ru-RU" dirty="0" err="1" smtClean="0"/>
              <a:t>System</a:t>
            </a:r>
            <a:r>
              <a:rPr lang="ru-RU" dirty="0" smtClean="0"/>
              <a:t>, </a:t>
            </a:r>
            <a:r>
              <a:rPr lang="ru-RU" dirty="0"/>
              <a:t>такие как </a:t>
            </a:r>
            <a:r>
              <a:rPr lang="ru-RU" dirty="0" err="1"/>
              <a:t>Object</a:t>
            </a:r>
            <a:r>
              <a:rPr lang="ru-RU" dirty="0"/>
              <a:t>, </a:t>
            </a:r>
            <a:r>
              <a:rPr lang="ru-RU" dirty="0" err="1"/>
              <a:t>ValueType</a:t>
            </a:r>
            <a:r>
              <a:rPr lang="ru-RU" dirty="0"/>
              <a:t>, </a:t>
            </a:r>
            <a:r>
              <a:rPr lang="ru-RU" dirty="0" err="1"/>
              <a:t>Array</a:t>
            </a:r>
            <a:r>
              <a:rPr lang="ru-RU" dirty="0"/>
              <a:t>, </a:t>
            </a:r>
            <a:r>
              <a:rPr lang="ru-RU" dirty="0" err="1"/>
              <a:t>Enum</a:t>
            </a:r>
            <a:r>
              <a:rPr lang="ru-RU" dirty="0"/>
              <a:t>, </a:t>
            </a:r>
            <a:r>
              <a:rPr lang="ru-RU" dirty="0" err="1"/>
              <a:t>String</a:t>
            </a:r>
            <a:r>
              <a:rPr lang="ru-RU" dirty="0"/>
              <a:t> и </a:t>
            </a:r>
            <a:r>
              <a:rPr lang="ru-RU" dirty="0" err="1"/>
              <a:t>Delegate</a:t>
            </a:r>
            <a:r>
              <a:rPr lang="ru-RU" dirty="0"/>
              <a:t>, заранее загружаются в этот домен при первоначальной загрузке CLR</a:t>
            </a:r>
            <a:endParaRPr lang="en-US" dirty="0"/>
          </a:p>
          <a:p>
            <a:pPr marL="285750" indent="-285750" algn="just">
              <a:spcAft>
                <a:spcPts val="1000"/>
              </a:spcAft>
              <a:buFont typeface="Arial"/>
              <a:buChar char="•"/>
            </a:pPr>
            <a:r>
              <a:rPr lang="ru-RU" dirty="0" err="1"/>
              <a:t>SharedDomain</a:t>
            </a:r>
            <a:r>
              <a:rPr lang="ru-RU" dirty="0"/>
              <a:t> управляет картой сборок, индексированной по базовому </a:t>
            </a:r>
            <a:r>
              <a:rPr lang="ru-RU" dirty="0" smtClean="0"/>
              <a:t>адресу, которая применяется </a:t>
            </a:r>
            <a:r>
              <a:rPr lang="ru-RU" dirty="0"/>
              <a:t>в качестве поисковой таблицы при управлении совместно используемыми зависимостями между сборками, загружаемыми в </a:t>
            </a:r>
            <a:r>
              <a:rPr lang="ru-RU" dirty="0" err="1"/>
              <a:t>DefaultDomain</a:t>
            </a:r>
            <a:r>
              <a:rPr lang="ru-RU" dirty="0"/>
              <a:t> и другие </a:t>
            </a:r>
            <a:r>
              <a:rPr lang="ru-RU" dirty="0" err="1"/>
              <a:t>AppDomain</a:t>
            </a:r>
            <a:r>
              <a:rPr lang="ru-RU" dirty="0"/>
              <a:t>, </a:t>
            </a:r>
            <a:r>
              <a:rPr lang="ru-RU" dirty="0" err="1" smtClean="0"/>
              <a:t>созданн</a:t>
            </a:r>
            <a:r>
              <a:rPr lang="ru-RU" dirty="0" smtClean="0"/>
              <a:t> </a:t>
            </a:r>
            <a:r>
              <a:rPr lang="ru-RU" dirty="0"/>
              <a:t>в управляемом коде</a:t>
            </a:r>
            <a:endParaRPr lang="en-US" dirty="0" err="1" smtClean="0"/>
          </a:p>
        </p:txBody>
      </p:sp>
    </p:spTree>
    <p:extLst>
      <p:ext uri="{BB962C8B-B14F-4D97-AF65-F5344CB8AC3E}">
        <p14:creationId xmlns:p14="http://schemas.microsoft.com/office/powerpoint/2010/main" val="1114331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53" y="179344"/>
            <a:ext cx="8639955" cy="354057"/>
          </a:xfrm>
        </p:spPr>
        <p:txBody>
          <a:bodyPr/>
          <a:lstStyle/>
          <a:p>
            <a:r>
              <a:rPr lang="en-US" dirty="0" smtClean="0"/>
              <a:t>Default Domain </a:t>
            </a:r>
            <a:endParaRPr lang="en-US" dirty="0"/>
          </a:p>
        </p:txBody>
      </p:sp>
      <p:sp>
        <p:nvSpPr>
          <p:cNvPr id="5" name="Rounded Rectangle 4"/>
          <p:cNvSpPr/>
          <p:nvPr/>
        </p:nvSpPr>
        <p:spPr bwMode="auto">
          <a:xfrm>
            <a:off x="277091" y="838200"/>
            <a:ext cx="8589818" cy="1066800"/>
          </a:xfrm>
          <a:prstGeom prst="roundRect">
            <a:avLst/>
          </a:prstGeom>
          <a:solidFill>
            <a:schemeClr val="tx2">
              <a:lumMod val="20000"/>
              <a:lumOff val="80000"/>
            </a:schemeClr>
          </a:solidFill>
          <a:ln>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285750" indent="-285750" algn="just">
              <a:spcAft>
                <a:spcPts val="1000"/>
              </a:spcAft>
              <a:buFont typeface="Arial"/>
              <a:buChar char="•"/>
            </a:pPr>
            <a:r>
              <a:rPr lang="ru-RU" dirty="0" err="1" smtClean="0"/>
              <a:t>DefaultDomain</a:t>
            </a:r>
            <a:r>
              <a:rPr lang="ru-RU" dirty="0" smtClean="0"/>
              <a:t> </a:t>
            </a:r>
            <a:r>
              <a:rPr lang="ru-RU" dirty="0"/>
              <a:t>— это экземпляр </a:t>
            </a:r>
            <a:r>
              <a:rPr lang="ru-RU" dirty="0" err="1"/>
              <a:t>AppDomain</a:t>
            </a:r>
            <a:r>
              <a:rPr lang="ru-RU" dirty="0"/>
              <a:t>, в котором обычно выполняется код </a:t>
            </a:r>
            <a:r>
              <a:rPr lang="ru-RU" dirty="0" smtClean="0"/>
              <a:t>приложения</a:t>
            </a:r>
          </a:p>
        </p:txBody>
      </p:sp>
    </p:spTree>
    <p:extLst>
      <p:ext uri="{BB962C8B-B14F-4D97-AF65-F5344CB8AC3E}">
        <p14:creationId xmlns:p14="http://schemas.microsoft.com/office/powerpoint/2010/main" val="41679057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53" y="179344"/>
            <a:ext cx="8639955" cy="354057"/>
          </a:xfrm>
        </p:spPr>
        <p:txBody>
          <a:bodyPr/>
          <a:lstStyle/>
          <a:p>
            <a:r>
              <a:rPr lang="en-US" dirty="0" err="1"/>
              <a:t>Кучи</a:t>
            </a:r>
            <a:r>
              <a:rPr lang="en-US" dirty="0"/>
              <a:t> </a:t>
            </a:r>
            <a:r>
              <a:rPr lang="en-US" dirty="0" err="1" smtClean="0"/>
              <a:t>загрузчика</a:t>
            </a:r>
            <a:r>
              <a:rPr lang="en-US" dirty="0" smtClean="0"/>
              <a:t/>
            </a:r>
            <a:br>
              <a:rPr lang="en-US" dirty="0" smtClean="0"/>
            </a:br>
            <a:endParaRPr lang="en-US" dirty="0"/>
          </a:p>
        </p:txBody>
      </p:sp>
      <p:sp>
        <p:nvSpPr>
          <p:cNvPr id="5" name="Rounded Rectangle 4"/>
          <p:cNvSpPr/>
          <p:nvPr/>
        </p:nvSpPr>
        <p:spPr bwMode="auto">
          <a:xfrm>
            <a:off x="277091" y="838200"/>
            <a:ext cx="8589818" cy="3581400"/>
          </a:xfrm>
          <a:prstGeom prst="roundRect">
            <a:avLst/>
          </a:prstGeom>
          <a:solidFill>
            <a:schemeClr val="tx2">
              <a:lumMod val="20000"/>
              <a:lumOff val="80000"/>
            </a:schemeClr>
          </a:solidFill>
          <a:ln>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eaLnBrk="0" hangingPunct="0">
              <a:spcBef>
                <a:spcPct val="30000"/>
              </a:spcBef>
              <a:defRPr/>
            </a:pPr>
            <a:r>
              <a:rPr lang="ru-RU" dirty="0"/>
              <a:t>Кучи загрузчика (</a:t>
            </a:r>
            <a:r>
              <a:rPr lang="ru-RU" dirty="0" err="1"/>
              <a:t>LoaderHeaps</a:t>
            </a:r>
            <a:r>
              <a:rPr lang="ru-RU" dirty="0"/>
              <a:t>) предназначены для загрузки различных специальных объектов (</a:t>
            </a:r>
            <a:r>
              <a:rPr lang="ru-RU" dirty="0" err="1"/>
              <a:t>artifacts</a:t>
            </a:r>
            <a:r>
              <a:rPr lang="ru-RU" dirty="0"/>
              <a:t>), существующих в течение всего срока жизни домена, — объектов, используемых CLR, и объектов, обеспечивающих оптимизацию. Размер этих куч увеличивается предсказуемыми порциями, чтобы уменьшить фрагментацию. Кучи загрузчика отличаются от кучи сборщика мусора (GC </a:t>
            </a:r>
            <a:r>
              <a:rPr lang="ru-RU" dirty="0" err="1"/>
              <a:t>Heap</a:t>
            </a:r>
            <a:r>
              <a:rPr lang="ru-RU" dirty="0" smtClean="0"/>
              <a:t>) тем</a:t>
            </a:r>
            <a:r>
              <a:rPr lang="ru-RU" dirty="0"/>
              <a:t>, что GC </a:t>
            </a:r>
            <a:r>
              <a:rPr lang="ru-RU" dirty="0" err="1"/>
              <a:t>Heap</a:t>
            </a:r>
            <a:r>
              <a:rPr lang="ru-RU" dirty="0"/>
              <a:t> содержит экземпляры объектов, а кучи загрузчика хранят данные системы типов. В </a:t>
            </a:r>
            <a:r>
              <a:rPr lang="ru-RU" dirty="0" err="1"/>
              <a:t>HighFrequencyHeap</a:t>
            </a:r>
            <a:r>
              <a:rPr lang="ru-RU" dirty="0"/>
              <a:t> выделяется память для часто используемых объектов, таких как </a:t>
            </a:r>
            <a:r>
              <a:rPr lang="ru-RU" dirty="0" err="1"/>
              <a:t>MethodTable</a:t>
            </a:r>
            <a:r>
              <a:rPr lang="ru-RU" dirty="0"/>
              <a:t>, </a:t>
            </a:r>
            <a:r>
              <a:rPr lang="ru-RU" dirty="0" err="1"/>
              <a:t>MethodDesc</a:t>
            </a:r>
            <a:r>
              <a:rPr lang="ru-RU" dirty="0"/>
              <a:t>, </a:t>
            </a:r>
            <a:r>
              <a:rPr lang="ru-RU" dirty="0" err="1" smtClean="0"/>
              <a:t>FieldDesc</a:t>
            </a:r>
            <a:r>
              <a:rPr lang="ru-RU" dirty="0" smtClean="0"/>
              <a:t>, </a:t>
            </a:r>
            <a:r>
              <a:rPr lang="ru-RU" dirty="0"/>
              <a:t>а в </a:t>
            </a:r>
            <a:r>
              <a:rPr lang="ru-RU" dirty="0" err="1"/>
              <a:t>LowFrequencyHeap</a:t>
            </a:r>
            <a:r>
              <a:rPr lang="ru-RU" dirty="0"/>
              <a:t> — для структур данных, к которым обращаются реже, таких как </a:t>
            </a:r>
            <a:r>
              <a:rPr lang="ru-RU" dirty="0" err="1"/>
              <a:t>EEClass</a:t>
            </a:r>
            <a:r>
              <a:rPr lang="ru-RU" dirty="0"/>
              <a:t>, </a:t>
            </a:r>
            <a:r>
              <a:rPr lang="ru-RU" dirty="0" err="1"/>
              <a:t>ClassLoader</a:t>
            </a:r>
            <a:r>
              <a:rPr lang="ru-RU" dirty="0"/>
              <a:t> и их поисковых таблиц. В </a:t>
            </a:r>
            <a:r>
              <a:rPr lang="ru-RU" dirty="0" err="1"/>
              <a:t>StubHeap</a:t>
            </a:r>
            <a:r>
              <a:rPr lang="ru-RU" dirty="0"/>
              <a:t> содержатся приемники (</a:t>
            </a:r>
            <a:r>
              <a:rPr lang="ru-RU" dirty="0" err="1"/>
              <a:t>stubs</a:t>
            </a:r>
            <a:r>
              <a:rPr lang="ru-RU" dirty="0"/>
              <a:t>), используемые при защите по правам доступа кода (</a:t>
            </a:r>
            <a:r>
              <a:rPr lang="ru-RU" dirty="0" err="1"/>
              <a:t>code</a:t>
            </a:r>
            <a:r>
              <a:rPr lang="ru-RU" dirty="0"/>
              <a:t> </a:t>
            </a:r>
            <a:r>
              <a:rPr lang="ru-RU" dirty="0" err="1"/>
              <a:t>access</a:t>
            </a:r>
            <a:r>
              <a:rPr lang="ru-RU" dirty="0"/>
              <a:t> </a:t>
            </a:r>
            <a:r>
              <a:rPr lang="ru-RU" dirty="0" err="1"/>
              <a:t>security</a:t>
            </a:r>
            <a:r>
              <a:rPr lang="ru-RU" dirty="0"/>
              <a:t>, CAS), обертывании COM-вызовов и при вызовах </a:t>
            </a:r>
            <a:r>
              <a:rPr lang="ru-RU" dirty="0" err="1"/>
              <a:t>P</a:t>
            </a:r>
            <a:r>
              <a:rPr lang="ru-RU" dirty="0"/>
              <a:t>/</a:t>
            </a:r>
            <a:r>
              <a:rPr lang="ru-RU" dirty="0" err="1"/>
              <a:t>Invoke</a:t>
            </a:r>
            <a:r>
              <a:rPr lang="ru-RU" dirty="0" smtClean="0"/>
              <a:t>.</a:t>
            </a:r>
            <a:endParaRPr lang="en-US" dirty="0"/>
          </a:p>
        </p:txBody>
      </p:sp>
    </p:spTree>
    <p:extLst>
      <p:ext uri="{BB962C8B-B14F-4D97-AF65-F5344CB8AC3E}">
        <p14:creationId xmlns:p14="http://schemas.microsoft.com/office/powerpoint/2010/main" val="3569352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53" y="179344"/>
            <a:ext cx="8639955" cy="354057"/>
          </a:xfrm>
        </p:spPr>
        <p:txBody>
          <a:bodyPr/>
          <a:lstStyle/>
          <a:p>
            <a:r>
              <a:rPr lang="en-US" dirty="0" err="1"/>
              <a:t>Кучи</a:t>
            </a:r>
            <a:r>
              <a:rPr lang="en-US" dirty="0"/>
              <a:t> </a:t>
            </a:r>
            <a:r>
              <a:rPr lang="en-US" dirty="0" err="1" smtClean="0"/>
              <a:t>загрузчика</a:t>
            </a:r>
            <a:r>
              <a:rPr lang="en-US" smtClean="0"/>
              <a:t/>
            </a:r>
            <a:br>
              <a:rPr lang="en-US" smtClean="0"/>
            </a:br>
            <a:endParaRPr lang="en-US" dirty="0"/>
          </a:p>
        </p:txBody>
      </p:sp>
      <p:grpSp>
        <p:nvGrpSpPr>
          <p:cNvPr id="45" name="Group 44"/>
          <p:cNvGrpSpPr/>
          <p:nvPr/>
        </p:nvGrpSpPr>
        <p:grpSpPr>
          <a:xfrm>
            <a:off x="138545" y="762000"/>
            <a:ext cx="8787780" cy="5562600"/>
            <a:chOff x="152400" y="762000"/>
            <a:chExt cx="9666558" cy="5562600"/>
          </a:xfrm>
        </p:grpSpPr>
        <p:grpSp>
          <p:nvGrpSpPr>
            <p:cNvPr id="31" name="Group 30"/>
            <p:cNvGrpSpPr/>
            <p:nvPr/>
          </p:nvGrpSpPr>
          <p:grpSpPr>
            <a:xfrm>
              <a:off x="152400" y="1523493"/>
              <a:ext cx="9666558" cy="4801107"/>
              <a:chOff x="152400" y="838200"/>
              <a:chExt cx="9666558" cy="4801107"/>
            </a:xfrm>
          </p:grpSpPr>
          <p:pic>
            <p:nvPicPr>
              <p:cNvPr id="7" name="Picture 6"/>
              <p:cNvPicPr>
                <a:picLocks noChangeAspect="1"/>
              </p:cNvPicPr>
              <p:nvPr/>
            </p:nvPicPr>
            <p:blipFill>
              <a:blip r:embed="rId3"/>
              <a:stretch>
                <a:fillRect/>
              </a:stretch>
            </p:blipFill>
            <p:spPr>
              <a:xfrm>
                <a:off x="152400" y="838200"/>
                <a:ext cx="9666558" cy="4801107"/>
              </a:xfrm>
              <a:prstGeom prst="rect">
                <a:avLst/>
              </a:prstGeom>
              <a:ln>
                <a:solidFill>
                  <a:schemeClr val="tx2"/>
                </a:solidFill>
              </a:ln>
              <a:effectLst>
                <a:outerShdw blurRad="50800" dist="38100" dir="2700000" algn="tl" rotWithShape="0">
                  <a:srgbClr val="000000">
                    <a:alpha val="43000"/>
                  </a:srgbClr>
                </a:outerShdw>
              </a:effectLst>
            </p:spPr>
          </p:pic>
          <p:sp>
            <p:nvSpPr>
              <p:cNvPr id="12" name="TextBox 11"/>
              <p:cNvSpPr txBox="1"/>
              <p:nvPr/>
            </p:nvSpPr>
            <p:spPr>
              <a:xfrm>
                <a:off x="4114800" y="838200"/>
                <a:ext cx="2251385" cy="338554"/>
              </a:xfrm>
              <a:prstGeom prst="rect">
                <a:avLst/>
              </a:prstGeom>
              <a:noFill/>
              <a:ln>
                <a:noFill/>
              </a:ln>
            </p:spPr>
            <p:txBody>
              <a:bodyPr wrap="none" rtlCol="0">
                <a:spAutoFit/>
              </a:bodyPr>
              <a:lstStyle/>
              <a:p>
                <a:r>
                  <a:rPr lang="en-US" sz="1600" b="1" dirty="0">
                    <a:solidFill>
                      <a:srgbClr val="000090"/>
                    </a:solidFill>
                    <a:latin typeface="Lucida Handwriting"/>
                    <a:cs typeface="Lucida Handwriting"/>
                  </a:rPr>
                  <a:t>System </a:t>
                </a:r>
                <a:r>
                  <a:rPr lang="en-US" sz="1600" b="1" dirty="0" smtClean="0">
                    <a:solidFill>
                      <a:srgbClr val="000090"/>
                    </a:solidFill>
                    <a:latin typeface="Lucida Handwriting"/>
                    <a:cs typeface="Lucida Handwriting"/>
                  </a:rPr>
                  <a:t>Domain</a:t>
                </a:r>
                <a:endParaRPr lang="en-US" sz="1600" b="1" dirty="0">
                  <a:solidFill>
                    <a:srgbClr val="000090"/>
                  </a:solidFill>
                  <a:latin typeface="Lucida Handwriting"/>
                  <a:cs typeface="Lucida Handwriting"/>
                </a:endParaRPr>
              </a:p>
            </p:txBody>
          </p:sp>
          <p:cxnSp>
            <p:nvCxnSpPr>
              <p:cNvPr id="16" name="Straight Arrow Connector 15"/>
              <p:cNvCxnSpPr>
                <a:stCxn id="12" idx="2"/>
              </p:cNvCxnSpPr>
              <p:nvPr/>
            </p:nvCxnSpPr>
            <p:spPr>
              <a:xfrm flipH="1">
                <a:off x="2819399" y="1176754"/>
                <a:ext cx="2421093" cy="194846"/>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114800" y="1828800"/>
                <a:ext cx="2321917" cy="338554"/>
              </a:xfrm>
              <a:prstGeom prst="rect">
                <a:avLst/>
              </a:prstGeom>
              <a:noFill/>
              <a:ln>
                <a:noFill/>
              </a:ln>
            </p:spPr>
            <p:txBody>
              <a:bodyPr wrap="none" rtlCol="0">
                <a:spAutoFit/>
              </a:bodyPr>
              <a:lstStyle/>
              <a:p>
                <a:r>
                  <a:rPr lang="en-US" sz="1600" b="1" dirty="0" smtClean="0">
                    <a:solidFill>
                      <a:srgbClr val="000090"/>
                    </a:solidFill>
                    <a:latin typeface="Lucida Handwriting"/>
                    <a:cs typeface="Lucida Handwriting"/>
                  </a:rPr>
                  <a:t>Shared Domain</a:t>
                </a:r>
                <a:endParaRPr lang="en-US" sz="1600" b="1" dirty="0">
                  <a:solidFill>
                    <a:srgbClr val="000090"/>
                  </a:solidFill>
                  <a:latin typeface="Lucida Handwriting"/>
                  <a:cs typeface="Lucida Handwriting"/>
                </a:endParaRPr>
              </a:p>
            </p:txBody>
          </p:sp>
          <p:cxnSp>
            <p:nvCxnSpPr>
              <p:cNvPr id="24" name="Straight Arrow Connector 23"/>
              <p:cNvCxnSpPr>
                <a:stCxn id="23" idx="2"/>
              </p:cNvCxnSpPr>
              <p:nvPr/>
            </p:nvCxnSpPr>
            <p:spPr>
              <a:xfrm flipH="1">
                <a:off x="2819401" y="2167354"/>
                <a:ext cx="2456358" cy="194846"/>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114800" y="3429000"/>
                <a:ext cx="2378343" cy="338554"/>
              </a:xfrm>
              <a:prstGeom prst="rect">
                <a:avLst/>
              </a:prstGeom>
              <a:noFill/>
              <a:ln>
                <a:noFill/>
              </a:ln>
            </p:spPr>
            <p:txBody>
              <a:bodyPr wrap="none" rtlCol="0">
                <a:spAutoFit/>
              </a:bodyPr>
              <a:lstStyle/>
              <a:p>
                <a:r>
                  <a:rPr lang="en-US" sz="1600" b="1" dirty="0" smtClean="0">
                    <a:solidFill>
                      <a:srgbClr val="000090"/>
                    </a:solidFill>
                    <a:latin typeface="Lucida Handwriting"/>
                    <a:cs typeface="Lucida Handwriting"/>
                  </a:rPr>
                  <a:t>Default Domain</a:t>
                </a:r>
                <a:endParaRPr lang="en-US" sz="1600" b="1" dirty="0">
                  <a:solidFill>
                    <a:srgbClr val="000090"/>
                  </a:solidFill>
                  <a:latin typeface="Lucida Handwriting"/>
                  <a:cs typeface="Lucida Handwriting"/>
                </a:endParaRPr>
              </a:p>
            </p:txBody>
          </p:sp>
          <p:cxnSp>
            <p:nvCxnSpPr>
              <p:cNvPr id="26" name="Straight Arrow Connector 25"/>
              <p:cNvCxnSpPr>
                <a:stCxn id="25" idx="2"/>
              </p:cNvCxnSpPr>
              <p:nvPr/>
            </p:nvCxnSpPr>
            <p:spPr>
              <a:xfrm flipH="1">
                <a:off x="2819402" y="3767554"/>
                <a:ext cx="2484570" cy="194846"/>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grpSp>
        <p:sp>
          <p:nvSpPr>
            <p:cNvPr id="42" name="Rectangle 41"/>
            <p:cNvSpPr/>
            <p:nvPr/>
          </p:nvSpPr>
          <p:spPr>
            <a:xfrm>
              <a:off x="4190524" y="838200"/>
              <a:ext cx="3535070" cy="338554"/>
            </a:xfrm>
            <a:prstGeom prst="rect">
              <a:avLst/>
            </a:prstGeom>
          </p:spPr>
          <p:txBody>
            <a:bodyPr wrap="none">
              <a:spAutoFit/>
            </a:bodyPr>
            <a:lstStyle/>
            <a:p>
              <a:r>
                <a:rPr lang="en-US" sz="1600" b="1" dirty="0">
                  <a:solidFill>
                    <a:srgbClr val="1F497D"/>
                  </a:solidFill>
                  <a:latin typeface="Lucida Handwriting"/>
                  <a:cs typeface="Lucida Handwriting"/>
                </a:rPr>
                <a:t>SOS Debugging Extension</a:t>
              </a:r>
            </a:p>
          </p:txBody>
        </p:sp>
        <p:cxnSp>
          <p:nvCxnSpPr>
            <p:cNvPr id="43" name="Straight Arrow Connector 42"/>
            <p:cNvCxnSpPr>
              <a:stCxn id="42" idx="1"/>
              <a:endCxn id="44" idx="3"/>
            </p:cNvCxnSpPr>
            <p:nvPr/>
          </p:nvCxnSpPr>
          <p:spPr>
            <a:xfrm flipH="1">
              <a:off x="2590800" y="1007477"/>
              <a:ext cx="1599725" cy="77689"/>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152400" y="762000"/>
              <a:ext cx="2438400" cy="646331"/>
            </a:xfrm>
            <a:prstGeom prst="rect">
              <a:avLst/>
            </a:prstGeom>
          </p:spPr>
          <p:txBody>
            <a:bodyPr wrap="square">
              <a:spAutoFit/>
            </a:bodyPr>
            <a:lstStyle/>
            <a:p>
              <a:r>
                <a:rPr lang="en-US" b="1" dirty="0" smtClean="0">
                  <a:latin typeface="Consolas"/>
                  <a:cs typeface="Consolas"/>
                </a:rPr>
                <a:t>.</a:t>
              </a:r>
              <a:r>
                <a:rPr lang="en-US" b="1" dirty="0" err="1" smtClean="0">
                  <a:latin typeface="Consolas"/>
                  <a:cs typeface="Consolas"/>
                </a:rPr>
                <a:t>loadby</a:t>
              </a:r>
              <a:r>
                <a:rPr lang="en-US" b="1" dirty="0" smtClean="0">
                  <a:latin typeface="Consolas"/>
                  <a:cs typeface="Consolas"/>
                </a:rPr>
                <a:t> </a:t>
              </a:r>
              <a:r>
                <a:rPr lang="en-US" b="1" dirty="0" err="1" smtClean="0">
                  <a:latin typeface="Consolas"/>
                  <a:cs typeface="Consolas"/>
                </a:rPr>
                <a:t>sos</a:t>
              </a:r>
              <a:r>
                <a:rPr lang="en-US" b="1" dirty="0" smtClean="0">
                  <a:latin typeface="Consolas"/>
                  <a:cs typeface="Consolas"/>
                </a:rPr>
                <a:t> </a:t>
              </a:r>
              <a:r>
                <a:rPr lang="en-US" b="1" dirty="0" err="1" smtClean="0">
                  <a:latin typeface="Consolas"/>
                  <a:cs typeface="Consolas"/>
                </a:rPr>
                <a:t>clr</a:t>
              </a:r>
              <a:endParaRPr lang="en-US" b="1" dirty="0">
                <a:latin typeface="Consolas"/>
                <a:cs typeface="Consolas"/>
              </a:endParaRPr>
            </a:p>
            <a:p>
              <a:r>
                <a:rPr lang="en-US" b="1" dirty="0" smtClean="0">
                  <a:latin typeface="Consolas"/>
                  <a:cs typeface="Consolas"/>
                </a:rPr>
                <a:t>!</a:t>
              </a:r>
              <a:r>
                <a:rPr lang="en-US" b="1" dirty="0" err="1" smtClean="0">
                  <a:latin typeface="Consolas"/>
                  <a:cs typeface="Consolas"/>
                </a:rPr>
                <a:t>DumpDomain</a:t>
              </a:r>
              <a:endParaRPr lang="en-US" b="1" dirty="0">
                <a:latin typeface="Consolas"/>
                <a:cs typeface="Consolas"/>
              </a:endParaRPr>
            </a:p>
          </p:txBody>
        </p:sp>
      </p:grpSp>
      <p:sp>
        <p:nvSpPr>
          <p:cNvPr id="46" name="Rectangle 45"/>
          <p:cNvSpPr/>
          <p:nvPr/>
        </p:nvSpPr>
        <p:spPr>
          <a:xfrm>
            <a:off x="138546" y="6400800"/>
            <a:ext cx="8797636" cy="369332"/>
          </a:xfrm>
          <a:prstGeom prst="rect">
            <a:avLst/>
          </a:prstGeom>
        </p:spPr>
        <p:txBody>
          <a:bodyPr wrap="square">
            <a:spAutoFit/>
          </a:bodyPr>
          <a:lstStyle/>
          <a:p>
            <a:r>
              <a:rPr lang="en-US" dirty="0">
                <a:hlinkClick r:id="rId4"/>
              </a:rPr>
              <a:t>https://msdn.microsoft.com/ru-ru/library/bb190764%28v=vs.110%29.</a:t>
            </a:r>
            <a:r>
              <a:rPr lang="en-US" dirty="0" smtClean="0">
                <a:hlinkClick r:id="rId4"/>
              </a:rPr>
              <a:t>aspx</a:t>
            </a:r>
            <a:r>
              <a:rPr lang="en-US" dirty="0" smtClean="0"/>
              <a:t> </a:t>
            </a:r>
            <a:endParaRPr lang="en-US" dirty="0"/>
          </a:p>
        </p:txBody>
      </p:sp>
    </p:spTree>
    <p:extLst>
      <p:ext uri="{BB962C8B-B14F-4D97-AF65-F5344CB8AC3E}">
        <p14:creationId xmlns:p14="http://schemas.microsoft.com/office/powerpoint/2010/main" val="1823868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53" y="179344"/>
            <a:ext cx="8639955" cy="354057"/>
          </a:xfrm>
        </p:spPr>
        <p:txBody>
          <a:bodyPr/>
          <a:lstStyle/>
          <a:p>
            <a:r>
              <a:rPr lang="en-US" dirty="0" err="1"/>
              <a:t>Основы</a:t>
            </a:r>
            <a:r>
              <a:rPr lang="en-US" dirty="0"/>
              <a:t> </a:t>
            </a:r>
            <a:r>
              <a:rPr lang="en-US" dirty="0" err="1"/>
              <a:t>устройства</a:t>
            </a:r>
            <a:r>
              <a:rPr lang="en-US" dirty="0"/>
              <a:t> </a:t>
            </a:r>
            <a:r>
              <a:rPr lang="en-US" dirty="0" err="1" smtClean="0"/>
              <a:t>типов</a:t>
            </a:r>
            <a:endParaRPr lang="en-US" dirty="0"/>
          </a:p>
        </p:txBody>
      </p:sp>
      <p:sp>
        <p:nvSpPr>
          <p:cNvPr id="5" name="Rounded Rectangle 4"/>
          <p:cNvSpPr/>
          <p:nvPr/>
        </p:nvSpPr>
        <p:spPr bwMode="auto">
          <a:xfrm>
            <a:off x="277091" y="838200"/>
            <a:ext cx="8589818" cy="2133600"/>
          </a:xfrm>
          <a:prstGeom prst="roundRect">
            <a:avLst/>
          </a:prstGeom>
          <a:solidFill>
            <a:schemeClr val="tx2">
              <a:lumMod val="20000"/>
              <a:lumOff val="80000"/>
            </a:schemeClr>
          </a:solidFill>
          <a:ln>
            <a:headEnd/>
            <a:tailEnd/>
          </a:ln>
          <a:effectLst>
            <a:innerShdw blurRad="63500" dist="50800" dir="27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a:r>
              <a:rPr lang="ru-RU" dirty="0"/>
              <a:t>Тип — фундаментальная единица программирования в .NET. В </a:t>
            </a:r>
            <a:r>
              <a:rPr lang="ru-RU" dirty="0" err="1"/>
              <a:t>C</a:t>
            </a:r>
            <a:r>
              <a:rPr lang="ru-RU" dirty="0"/>
              <a:t># тип можно объявить с помощью ключевых слов </a:t>
            </a:r>
            <a:r>
              <a:rPr lang="ru-RU" dirty="0" err="1"/>
              <a:t>class</a:t>
            </a:r>
            <a:r>
              <a:rPr lang="ru-RU" dirty="0"/>
              <a:t>, </a:t>
            </a:r>
            <a:r>
              <a:rPr lang="ru-RU" dirty="0" err="1" smtClean="0"/>
              <a:t>struct</a:t>
            </a:r>
            <a:r>
              <a:rPr lang="en-US" dirty="0" smtClean="0"/>
              <a:t>, </a:t>
            </a:r>
            <a:r>
              <a:rPr lang="en-US" dirty="0" smtClean="0">
                <a:solidFill>
                  <a:schemeClr val="tx1"/>
                </a:solidFill>
              </a:rPr>
              <a:t>delegate</a:t>
            </a:r>
            <a:r>
              <a:rPr lang="ru-RU" dirty="0" smtClean="0">
                <a:solidFill>
                  <a:schemeClr val="tx1"/>
                </a:solidFill>
              </a:rPr>
              <a:t> </a:t>
            </a:r>
            <a:r>
              <a:rPr lang="ru-RU" dirty="0"/>
              <a:t>и </a:t>
            </a:r>
            <a:r>
              <a:rPr lang="ru-RU" dirty="0" err="1"/>
              <a:t>interface</a:t>
            </a:r>
            <a:r>
              <a:rPr lang="ru-RU" dirty="0"/>
              <a:t>. Большинство типов явно создается программистом, однако .NET CLR может неявно генерировать типы в определенных случаях взаимодействия или вызова удаленных объектов (.NET </a:t>
            </a:r>
            <a:r>
              <a:rPr lang="ru-RU" dirty="0" err="1"/>
              <a:t>Remoting</a:t>
            </a:r>
            <a:r>
              <a:rPr lang="ru-RU" dirty="0"/>
              <a:t>). К этим генерируемым типам относятся </a:t>
            </a:r>
            <a:r>
              <a:rPr lang="ru-RU" dirty="0" smtClean="0"/>
              <a:t>оболочки</a:t>
            </a:r>
            <a:r>
              <a:rPr lang="en-US" dirty="0" smtClean="0"/>
              <a:t> </a:t>
            </a:r>
            <a:r>
              <a:rPr lang="en-US" dirty="0"/>
              <a:t>(Runtime Callable </a:t>
            </a:r>
            <a:r>
              <a:rPr lang="en-US" dirty="0" smtClean="0"/>
              <a:t>Wrappers)</a:t>
            </a:r>
            <a:r>
              <a:rPr lang="ru-RU" dirty="0" smtClean="0"/>
              <a:t>, </a:t>
            </a:r>
            <a:r>
              <a:rPr lang="ru-RU" dirty="0"/>
              <a:t>вызываемые COM или исполняющей средой, и </a:t>
            </a:r>
            <a:r>
              <a:rPr lang="ru-RU" dirty="0" err="1"/>
              <a:t>траспарентные</a:t>
            </a:r>
            <a:r>
              <a:rPr lang="ru-RU" dirty="0"/>
              <a:t> </a:t>
            </a:r>
            <a:r>
              <a:rPr lang="ru-RU" dirty="0" smtClean="0"/>
              <a:t>прокси</a:t>
            </a:r>
            <a:r>
              <a:rPr lang="en-US" dirty="0" smtClean="0"/>
              <a:t> (Transparent Proxies)</a:t>
            </a:r>
            <a:endParaRPr lang="en-US" dirty="0"/>
          </a:p>
        </p:txBody>
      </p:sp>
    </p:spTree>
    <p:extLst>
      <p:ext uri="{BB962C8B-B14F-4D97-AF65-F5344CB8AC3E}">
        <p14:creationId xmlns:p14="http://schemas.microsoft.com/office/powerpoint/2010/main" val="2021286052"/>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_Template_Aug_2008_blue_line_automat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a:headEnd/>
          <a:tailEnd/>
        </a:ln>
        <a:effectLst>
          <a:innerShdw blurRad="63500" dist="50800" dir="2700000">
            <a:prstClr val="black">
              <a:alpha val="50000"/>
            </a:prstClr>
          </a:innerShdw>
        </a:effectLst>
      </a:spPr>
      <a:bodyPr vert="horz" wrap="square" lIns="91440" tIns="45720" rIns="91440" bIns="45720" numCol="1" rtlCol="0" anchor="ctr" anchorCtr="0" compatLnSpc="1">
        <a:prstTxWarp prst="textNoShape">
          <a:avLst/>
        </a:prstTxWarp>
      </a:bodyPr>
      <a:lstStyle>
        <a:defPPr algn="ctr">
          <a:spcAft>
            <a:spcPts val="1000"/>
          </a:spcAft>
          <a:defRPr dirty="0" err="1" smtClean="0"/>
        </a:defPPr>
      </a:lstStyle>
      <a:style>
        <a:lnRef idx="1">
          <a:schemeClr val="accent1"/>
        </a:lnRef>
        <a:fillRef idx="2">
          <a:schemeClr val="accent1"/>
        </a:fillRef>
        <a:effectRef idx="1">
          <a:schemeClr val="accent1"/>
        </a:effectRef>
        <a:fontRef idx="minor">
          <a:schemeClr val="dk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75146E524073F468C4FC57E5B2789C1" ma:contentTypeVersion="0" ma:contentTypeDescription="Create a new document." ma:contentTypeScope="" ma:versionID="2cd562bb1c5679eea0696edea0d3443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C39EE30-2332-4187-B3E5-769508514A19}">
  <ds:schemaRefs>
    <ds:schemaRef ds:uri="http://schemas.microsoft.com/sharepoint/v3/contenttype/forms"/>
  </ds:schemaRefs>
</ds:datastoreItem>
</file>

<file path=customXml/itemProps2.xml><?xml version="1.0" encoding="utf-8"?>
<ds:datastoreItem xmlns:ds="http://schemas.openxmlformats.org/officeDocument/2006/customXml" ds:itemID="{F6F96B3B-5B2C-4996-9E02-395DA9EA8E7E}">
  <ds:schemaRefs>
    <ds:schemaRef ds:uri="http://purl.org/dc/dcmitype/"/>
    <ds:schemaRef ds:uri="http://purl.org/dc/elements/1.1/"/>
    <ds:schemaRef ds:uri="http://purl.org/dc/term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034CAA0A-5047-4F67-A62F-383038D28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Presentation_Template_Aug_2008_blue_line_automated</Template>
  <TotalTime>32310</TotalTime>
  <Words>4029</Words>
  <Application>Microsoft Macintosh PowerPoint</Application>
  <PresentationFormat>On-screen Show (4:3)</PresentationFormat>
  <Paragraphs>460</Paragraphs>
  <Slides>32</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Abadi MT Condensed Extra Bold</vt:lpstr>
      <vt:lpstr>Andale Mono</vt:lpstr>
      <vt:lpstr>Arial Black</vt:lpstr>
      <vt:lpstr>Calibri</vt:lpstr>
      <vt:lpstr>Consolas</vt:lpstr>
      <vt:lpstr>Helvetica LT Std</vt:lpstr>
      <vt:lpstr>Helvetica Neue</vt:lpstr>
      <vt:lpstr>Lucida Handwriting</vt:lpstr>
      <vt:lpstr>Narkisim</vt:lpstr>
      <vt:lpstr>Wingdings</vt:lpstr>
      <vt:lpstr>Arial</vt:lpstr>
      <vt:lpstr>Presentation_Template_Aug_2008_blue_line_automated</vt:lpstr>
      <vt:lpstr>PowerPoint Presentation</vt:lpstr>
      <vt:lpstr>Windows приложение как хост для CLR</vt:lpstr>
      <vt:lpstr>Домены, создаваемые при начальной загрузке CLR </vt:lpstr>
      <vt:lpstr>System Domain</vt:lpstr>
      <vt:lpstr>Shared Domain </vt:lpstr>
      <vt:lpstr>Default Domain </vt:lpstr>
      <vt:lpstr>Кучи загрузчика </vt:lpstr>
      <vt:lpstr>Кучи загрузчика </vt:lpstr>
      <vt:lpstr>Основы устройства типов</vt:lpstr>
      <vt:lpstr>Внутреннее устройство типов</vt:lpstr>
      <vt:lpstr>Семантика ссылочных типов и типов значений</vt:lpstr>
      <vt:lpstr>Хранение, размещение, удаление ссылочных типов и типов значений</vt:lpstr>
      <vt:lpstr>Основы устройства типов. Большие и небольшие объекты</vt:lpstr>
      <vt:lpstr>Основы устройства типов </vt:lpstr>
      <vt:lpstr>Экземпляр объекта</vt:lpstr>
      <vt:lpstr>Экземпляр объекта</vt:lpstr>
      <vt:lpstr>Экземпляр объекта</vt:lpstr>
      <vt:lpstr>Таблица методов</vt:lpstr>
      <vt:lpstr>Таблица методов</vt:lpstr>
      <vt:lpstr>Виды компиляции. JIT-компиляция</vt:lpstr>
      <vt:lpstr>Виды компиляции. Pre-JIT-компиляция</vt:lpstr>
      <vt:lpstr>Виды компиляции. Econo-JIT-компиляция</vt:lpstr>
      <vt:lpstr>Execution Engine Class (EEClass)</vt:lpstr>
      <vt:lpstr>Основы устройства типов</vt:lpstr>
      <vt:lpstr>Основы устройства типов. Вызов виртуальных методов</vt:lpstr>
      <vt:lpstr>Основы устройства типов. Вызов невиртуальных методов</vt:lpstr>
      <vt:lpstr>Основы устройства типов. Вызов статических методов</vt:lpstr>
      <vt:lpstr>Основы устройства типов. Вызов методов интерфейсов</vt:lpstr>
      <vt:lpstr>Основы устройства типов</vt:lpstr>
      <vt:lpstr>Основы устройства типов</vt:lpstr>
      <vt:lpstr>PowerPoint Presentation</vt:lpstr>
      <vt:lpstr>PowerPoint Presentation</vt:lpstr>
    </vt:vector>
  </TitlesOfParts>
  <Company>EPAM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NET.C#.10 Делегаты и события</dc:title>
  <dc:creator>Anzhelika Kravchuk</dc:creator>
  <cp:lastModifiedBy>Microsoft Office User</cp:lastModifiedBy>
  <cp:revision>1006</cp:revision>
  <dcterms:created xsi:type="dcterms:W3CDTF">2008-09-08T12:48:20Z</dcterms:created>
  <dcterms:modified xsi:type="dcterms:W3CDTF">2017-09-07T17:31:01Z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0x010100175146E524073F468C4FC57E5B2789C1</vt:lpwstr>
  </property>
</Properties>
</file>